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5"/>
  </p:notesMasterIdLst>
  <p:sldIdLst>
    <p:sldId id="256" r:id="rId24"/>
    <p:sldId id="257" r:id="rId28"/>
    <p:sldId id="258" r:id="rId29"/>
    <p:sldId id="259" r:id="rId30"/>
    <p:sldId id="260" r:id="rId31"/>
    <p:sldId id="261" r:id="rId32"/>
    <p:sldId id="262" r:id="rId33"/>
    <p:sldId id="263" r:id="rId34"/>
    <p:sldId id="264" r:id="rId35"/>
    <p:sldId id="265" r:id="rId36"/>
    <p:sldId id="266" r:id="rId37"/>
    <p:sldId id="267" r:id="rId38"/>
  </p:sldIdLst>
  <p:sldSz cx="18288000" cy="10287000"/>
  <p:notesSz cx="6858000" cy="9144000"/>
  <p:embeddedFontLst>
    <p:embeddedFont>
      <p:font typeface="Montserrat Classic" charset="1" panose="00000500000000000000"/>
      <p:regular r:id="rId6"/>
    </p:embeddedFont>
    <p:embeddedFont>
      <p:font typeface="Montserrat Classic Bold" charset="1" panose="00000800000000000000"/>
      <p:regular r:id="rId7"/>
    </p:embeddedFont>
    <p:embeddedFont>
      <p:font typeface="Anonymous Pro" charset="1" panose="02060609030202000504"/>
      <p:regular r:id="rId8"/>
    </p:embeddedFont>
    <p:embeddedFont>
      <p:font typeface="Anonymous Pro Bold" charset="1" panose="02060809030202000504"/>
      <p:regular r:id="rId9"/>
    </p:embeddedFont>
    <p:embeddedFont>
      <p:font typeface="Anonymous Pro Italics" charset="1" panose="02060609030202000504"/>
      <p:regular r:id="rId10"/>
    </p:embeddedFont>
    <p:embeddedFont>
      <p:font typeface="Anonymous Pro Bold Italics" charset="1" panose="02060809030202000504"/>
      <p:regular r:id="rId11"/>
    </p:embeddedFont>
    <p:embeddedFont>
      <p:font typeface="Arimo" charset="1" panose="020B0604020202020204"/>
      <p:regular r:id="rId12"/>
    </p:embeddedFont>
    <p:embeddedFont>
      <p:font typeface="Arimo Bold" charset="1" panose="020B0704020202020204"/>
      <p:regular r:id="rId13"/>
    </p:embeddedFont>
    <p:embeddedFont>
      <p:font typeface="Arimo Italics" charset="1" panose="020B0604020202090204"/>
      <p:regular r:id="rId14"/>
    </p:embeddedFont>
    <p:embeddedFont>
      <p:font typeface="Arimo Bold Italics" charset="1" panose="020B0704020202090204"/>
      <p:regular r:id="rId15"/>
    </p:embeddedFont>
    <p:embeddedFont>
      <p:font typeface="Montserrat Light" charset="1" panose="00000400000000000000"/>
      <p:regular r:id="rId16"/>
    </p:embeddedFont>
    <p:embeddedFont>
      <p:font typeface="Montserrat Light Bold" charset="1" panose="00000800000000000000"/>
      <p:regular r:id="rId17"/>
    </p:embeddedFont>
    <p:embeddedFont>
      <p:font typeface="Montserrat Light Italics" charset="1" panose="00000400000000000000"/>
      <p:regular r:id="rId18"/>
    </p:embeddedFont>
    <p:embeddedFont>
      <p:font typeface="Montserrat Light Bold Italics" charset="1" panose="00000800000000000000"/>
      <p:regular r:id="rId19"/>
    </p:embeddedFont>
    <p:embeddedFont>
      <p:font typeface="Clear Sans Regular" charset="1" panose="020B0503030202020304"/>
      <p:regular r:id="rId20"/>
    </p:embeddedFont>
    <p:embeddedFont>
      <p:font typeface="Clear Sans Regular Bold" charset="1" panose="020B0603030202020304"/>
      <p:regular r:id="rId21"/>
    </p:embeddedFont>
    <p:embeddedFont>
      <p:font typeface="Clear Sans Regular Italics" charset="1" panose="020B0503030202090304"/>
      <p:regular r:id="rId22"/>
    </p:embeddedFont>
    <p:embeddedFont>
      <p:font typeface="Clear Sans Regular Bold Italics" charset="1" panose="020B0603030202090304"/>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slides/slide1.xml" Type="http://schemas.openxmlformats.org/officeDocument/2006/relationships/slide"/><Relationship Id="rId25" Target="notesMasters/notesMaster1.xml" Type="http://schemas.openxmlformats.org/officeDocument/2006/relationships/notesMaster"/><Relationship Id="rId26" Target="theme/theme2.xml" Type="http://schemas.openxmlformats.org/officeDocument/2006/relationships/theme"/><Relationship Id="rId27" Target="notesSlides/notesSlide1.xml" Type="http://schemas.openxmlformats.org/officeDocument/2006/relationships/notesSlide"/><Relationship Id="rId28" Target="slides/slide2.xml" Type="http://schemas.openxmlformats.org/officeDocument/2006/relationships/slide"/><Relationship Id="rId29" Target="slides/slide3.xml" Type="http://schemas.openxmlformats.org/officeDocument/2006/relationships/slide"/><Relationship Id="rId3" Target="viewProps.xml" Type="http://schemas.openxmlformats.org/officeDocument/2006/relationships/viewProps"/><Relationship Id="rId30" Target="slides/slide4.xml" Type="http://schemas.openxmlformats.org/officeDocument/2006/relationships/slide"/><Relationship Id="rId31" Target="slides/slide5.xml" Type="http://schemas.openxmlformats.org/officeDocument/2006/relationships/slide"/><Relationship Id="rId32" Target="slides/slide6.xml" Type="http://schemas.openxmlformats.org/officeDocument/2006/relationships/slide"/><Relationship Id="rId33" Target="slides/slide7.xml" Type="http://schemas.openxmlformats.org/officeDocument/2006/relationships/slide"/><Relationship Id="rId34" Target="slides/slide8.xml" Type="http://schemas.openxmlformats.org/officeDocument/2006/relationships/slide"/><Relationship Id="rId35" Target="slides/slide9.xml" Type="http://schemas.openxmlformats.org/officeDocument/2006/relationships/slide"/><Relationship Id="rId36" Target="slides/slide10.xml" Type="http://schemas.openxmlformats.org/officeDocument/2006/relationships/slide"/><Relationship Id="rId37" Target="slides/slide11.xml" Type="http://schemas.openxmlformats.org/officeDocument/2006/relationships/slide"/><Relationship Id="rId38" Target="slides/slide12.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Option 1 - Cover photo</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28.png" Type="http://schemas.openxmlformats.org/officeDocument/2006/relationships/image"/><Relationship Id="rId5" Target="../media/image29.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jpeg" Type="http://schemas.openxmlformats.org/officeDocument/2006/relationships/image"/><Relationship Id="rId3" Target="../media/image31.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32.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12" Target="../media/image19.png" Type="http://schemas.openxmlformats.org/officeDocument/2006/relationships/image"/><Relationship Id="rId13" Target="../media/image20.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2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CCE8E1"/>
        </a:solidFill>
      </p:bgPr>
    </p:bg>
    <p:spTree>
      <p:nvGrpSpPr>
        <p:cNvPr id="1" name=""/>
        <p:cNvGrpSpPr/>
        <p:nvPr/>
      </p:nvGrpSpPr>
      <p:grpSpPr>
        <a:xfrm>
          <a:off x="0" y="0"/>
          <a:ext cx="0" cy="0"/>
          <a:chOff x="0" y="0"/>
          <a:chExt cx="0" cy="0"/>
        </a:xfrm>
      </p:grpSpPr>
      <p:sp>
        <p:nvSpPr>
          <p:cNvPr name="AutoShape 2" id="2"/>
          <p:cNvSpPr/>
          <p:nvPr/>
        </p:nvSpPr>
        <p:spPr>
          <a:xfrm rot="0">
            <a:off x="17055241" y="-114300"/>
            <a:ext cx="9525" cy="10675512"/>
          </a:xfrm>
          <a:prstGeom prst="rect">
            <a:avLst/>
          </a:prstGeom>
          <a:solidFill>
            <a:srgbClr val="000000"/>
          </a:solidFill>
        </p:spPr>
      </p:sp>
      <p:sp>
        <p:nvSpPr>
          <p:cNvPr name="AutoShape 3" id="3"/>
          <p:cNvSpPr/>
          <p:nvPr/>
        </p:nvSpPr>
        <p:spPr>
          <a:xfrm rot="0">
            <a:off x="8729457" y="9400761"/>
            <a:ext cx="6959166" cy="86949"/>
          </a:xfrm>
          <a:prstGeom prst="rect">
            <a:avLst/>
          </a:prstGeom>
          <a:solidFill>
            <a:srgbClr val="000000"/>
          </a:solidFill>
        </p:spPr>
      </p:sp>
      <p:sp>
        <p:nvSpPr>
          <p:cNvPr name="AutoShape 4" id="4"/>
          <p:cNvSpPr/>
          <p:nvPr/>
        </p:nvSpPr>
        <p:spPr>
          <a:xfrm rot="0">
            <a:off x="8718905" y="6407247"/>
            <a:ext cx="6969718" cy="9596"/>
          </a:xfrm>
          <a:prstGeom prst="rect">
            <a:avLst/>
          </a:prstGeom>
          <a:solidFill>
            <a:srgbClr val="000000"/>
          </a:solidFill>
        </p:spPr>
      </p:sp>
      <p:sp>
        <p:nvSpPr>
          <p:cNvPr name="AutoShape 5" id="5"/>
          <p:cNvSpPr/>
          <p:nvPr/>
        </p:nvSpPr>
        <p:spPr>
          <a:xfrm rot="0">
            <a:off x="8718905" y="3381592"/>
            <a:ext cx="6969718" cy="9596"/>
          </a:xfrm>
          <a:prstGeom prst="rect">
            <a:avLst/>
          </a:prstGeom>
          <a:solidFill>
            <a:srgbClr val="000000"/>
          </a:solidFill>
        </p:spPr>
      </p:sp>
      <p:grpSp>
        <p:nvGrpSpPr>
          <p:cNvPr name="Group 6" id="6"/>
          <p:cNvGrpSpPr/>
          <p:nvPr/>
        </p:nvGrpSpPr>
        <p:grpSpPr>
          <a:xfrm rot="0">
            <a:off x="8729457" y="9787728"/>
            <a:ext cx="900333" cy="225083"/>
            <a:chOff x="0" y="0"/>
            <a:chExt cx="1200443" cy="300111"/>
          </a:xfrm>
        </p:grpSpPr>
        <p:grpSp>
          <p:nvGrpSpPr>
            <p:cNvPr name="Group 7" id="7"/>
            <p:cNvGrpSpPr>
              <a:grpSpLocks noChangeAspect="true"/>
            </p:cNvGrpSpPr>
            <p:nvPr/>
          </p:nvGrpSpPr>
          <p:grpSpPr>
            <a:xfrm rot="-5400000">
              <a:off x="450166" y="0"/>
              <a:ext cx="300111" cy="300111"/>
              <a:chOff x="0" y="0"/>
              <a:chExt cx="6355080" cy="6355080"/>
            </a:xfrm>
          </p:grpSpPr>
          <p:sp>
            <p:nvSpPr>
              <p:cNvPr name="Freeform 8" id="8"/>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9" id="9"/>
            <p:cNvGrpSpPr>
              <a:grpSpLocks noChangeAspect="true"/>
            </p:cNvGrpSpPr>
            <p:nvPr/>
          </p:nvGrpSpPr>
          <p:grpSpPr>
            <a:xfrm rot="-5400000">
              <a:off x="0" y="0"/>
              <a:ext cx="300111" cy="300111"/>
              <a:chOff x="0" y="0"/>
              <a:chExt cx="6355080" cy="6355080"/>
            </a:xfrm>
          </p:grpSpPr>
          <p:sp>
            <p:nvSpPr>
              <p:cNvPr name="Freeform 10" id="10"/>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1" id="11"/>
            <p:cNvGrpSpPr>
              <a:grpSpLocks noChangeAspect="true"/>
            </p:cNvGrpSpPr>
            <p:nvPr/>
          </p:nvGrpSpPr>
          <p:grpSpPr>
            <a:xfrm rot="-5400000">
              <a:off x="900333" y="0"/>
              <a:ext cx="300111" cy="300111"/>
              <a:chOff x="0" y="0"/>
              <a:chExt cx="6355080" cy="6355080"/>
            </a:xfrm>
          </p:grpSpPr>
          <p:sp>
            <p:nvSpPr>
              <p:cNvPr name="Freeform 12" id="12"/>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sp>
        <p:nvSpPr>
          <p:cNvPr name="TextBox 13" id="13"/>
          <p:cNvSpPr txBox="true"/>
          <p:nvPr/>
        </p:nvSpPr>
        <p:spPr>
          <a:xfrm rot="0">
            <a:off x="8708571" y="6894725"/>
            <a:ext cx="5812941" cy="2046605"/>
          </a:xfrm>
          <a:prstGeom prst="rect">
            <a:avLst/>
          </a:prstGeom>
        </p:spPr>
        <p:txBody>
          <a:bodyPr anchor="t" rtlCol="false" tIns="0" lIns="0" bIns="0" rIns="0">
            <a:spAutoFit/>
          </a:bodyPr>
          <a:lstStyle/>
          <a:p>
            <a:pPr>
              <a:lnSpc>
                <a:spcPts val="3220"/>
              </a:lnSpc>
            </a:pPr>
            <a:r>
              <a:rPr lang="en-US" sz="2300" spc="276">
                <a:solidFill>
                  <a:srgbClr val="000000"/>
                </a:solidFill>
                <a:latin typeface="Anonymous Pro"/>
              </a:rPr>
              <a:t>Presented By: </a:t>
            </a:r>
          </a:p>
          <a:p>
            <a:pPr>
              <a:lnSpc>
                <a:spcPts val="3219"/>
              </a:lnSpc>
            </a:pPr>
            <a:r>
              <a:rPr lang="en-US" sz="2300" spc="276">
                <a:solidFill>
                  <a:srgbClr val="000000"/>
                </a:solidFill>
                <a:latin typeface="Anonymous Pro"/>
              </a:rPr>
              <a:t>Health Insurance Coordinator, Health Education Graduate Assistant, Medical Professional</a:t>
            </a:r>
            <a:r>
              <a:rPr lang="en-US" sz="2300" spc="276">
                <a:solidFill>
                  <a:srgbClr val="000000"/>
                </a:solidFill>
                <a:latin typeface="Anonymous Pro"/>
              </a:rPr>
              <a:t> </a:t>
            </a:r>
          </a:p>
        </p:txBody>
      </p:sp>
      <p:sp>
        <p:nvSpPr>
          <p:cNvPr name="TextBox 14" id="14"/>
          <p:cNvSpPr txBox="true"/>
          <p:nvPr/>
        </p:nvSpPr>
        <p:spPr>
          <a:xfrm rot="0">
            <a:off x="8718905" y="3856046"/>
            <a:ext cx="7437968" cy="2044446"/>
          </a:xfrm>
          <a:prstGeom prst="rect">
            <a:avLst/>
          </a:prstGeom>
        </p:spPr>
        <p:txBody>
          <a:bodyPr anchor="t" rtlCol="false" tIns="0" lIns="0" bIns="0" rIns="0">
            <a:spAutoFit/>
          </a:bodyPr>
          <a:lstStyle/>
          <a:p>
            <a:pPr>
              <a:lnSpc>
                <a:spcPts val="7992"/>
              </a:lnSpc>
            </a:pPr>
            <a:r>
              <a:rPr lang="en-US" sz="7200" spc="115">
                <a:solidFill>
                  <a:srgbClr val="000000"/>
                </a:solidFill>
                <a:latin typeface="Montserrat Classic"/>
              </a:rPr>
              <a:t>F.Y.I: First-Year Insured</a:t>
            </a:r>
          </a:p>
        </p:txBody>
      </p:sp>
      <p:sp>
        <p:nvSpPr>
          <p:cNvPr name="TextBox 15" id="15"/>
          <p:cNvSpPr txBox="true"/>
          <p:nvPr/>
        </p:nvSpPr>
        <p:spPr>
          <a:xfrm rot="0">
            <a:off x="8708571" y="971550"/>
            <a:ext cx="7261627" cy="2046605"/>
          </a:xfrm>
          <a:prstGeom prst="rect">
            <a:avLst/>
          </a:prstGeom>
        </p:spPr>
        <p:txBody>
          <a:bodyPr anchor="t" rtlCol="false" tIns="0" lIns="0" bIns="0" rIns="0">
            <a:spAutoFit/>
          </a:bodyPr>
          <a:lstStyle/>
          <a:p>
            <a:pPr>
              <a:lnSpc>
                <a:spcPts val="3220"/>
              </a:lnSpc>
            </a:pPr>
            <a:r>
              <a:rPr lang="en-US" sz="2300" spc="276">
                <a:solidFill>
                  <a:srgbClr val="000000"/>
                </a:solidFill>
                <a:latin typeface="Anonymous Pro Bold"/>
              </a:rPr>
              <a:t>Western Illinois University:</a:t>
            </a:r>
          </a:p>
          <a:p>
            <a:pPr>
              <a:lnSpc>
                <a:spcPts val="3219"/>
              </a:lnSpc>
            </a:pPr>
            <a:r>
              <a:rPr lang="en-US" sz="2300" spc="276">
                <a:solidFill>
                  <a:srgbClr val="000000"/>
                </a:solidFill>
                <a:latin typeface="Anonymous Pro Bold Italics"/>
              </a:rPr>
              <a:t>Information and activity adapted by the University of Maryland Extension and University of Delaware's Smart Choice Health Insurance Workbook.</a:t>
            </a:r>
            <a:r>
              <a:rPr lang="en-US" sz="2300" spc="276">
                <a:solidFill>
                  <a:srgbClr val="000000"/>
                </a:solidFill>
                <a:latin typeface="Anonymous Pro Bold Italics"/>
              </a:rPr>
              <a:t> </a:t>
            </a:r>
          </a:p>
        </p:txBody>
      </p:sp>
      <p:pic>
        <p:nvPicPr>
          <p:cNvPr name="Picture 16" id="1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028700" y="1028700"/>
            <a:ext cx="7274498" cy="9532512"/>
          </a:xfrm>
          <a:prstGeom prst="rect">
            <a:avLst/>
          </a:prstGeom>
        </p:spPr>
      </p:pic>
      <p:sp>
        <p:nvSpPr>
          <p:cNvPr name="AutoShape 17" id="17"/>
          <p:cNvSpPr/>
          <p:nvPr/>
        </p:nvSpPr>
        <p:spPr>
          <a:xfrm rot="0">
            <a:off x="16857486" y="-194256"/>
            <a:ext cx="9525" cy="10675512"/>
          </a:xfrm>
          <a:prstGeom prst="rect">
            <a:avLst/>
          </a:prstGeom>
          <a:solidFill>
            <a:srgbClr val="000000"/>
          </a:solidFill>
        </p:spPr>
      </p:sp>
      <p:grpSp>
        <p:nvGrpSpPr>
          <p:cNvPr name="Group 18" id="18"/>
          <p:cNvGrpSpPr/>
          <p:nvPr/>
        </p:nvGrpSpPr>
        <p:grpSpPr>
          <a:xfrm rot="0">
            <a:off x="17610255" y="9290669"/>
            <a:ext cx="152400" cy="609600"/>
            <a:chOff x="0" y="0"/>
            <a:chExt cx="203200" cy="812800"/>
          </a:xfrm>
        </p:grpSpPr>
        <p:grpSp>
          <p:nvGrpSpPr>
            <p:cNvPr name="Group 19" id="19"/>
            <p:cNvGrpSpPr>
              <a:grpSpLocks noChangeAspect="true"/>
            </p:cNvGrpSpPr>
            <p:nvPr/>
          </p:nvGrpSpPr>
          <p:grpSpPr>
            <a:xfrm rot="-10800000">
              <a:off x="0" y="304800"/>
              <a:ext cx="203200" cy="203200"/>
              <a:chOff x="0" y="0"/>
              <a:chExt cx="6355080" cy="6355080"/>
            </a:xfrm>
          </p:grpSpPr>
          <p:sp>
            <p:nvSpPr>
              <p:cNvPr name="Freeform 20" id="20"/>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21" id="21"/>
            <p:cNvGrpSpPr>
              <a:grpSpLocks noChangeAspect="true"/>
            </p:cNvGrpSpPr>
            <p:nvPr/>
          </p:nvGrpSpPr>
          <p:grpSpPr>
            <a:xfrm rot="-10800000">
              <a:off x="0" y="609600"/>
              <a:ext cx="203200" cy="203200"/>
              <a:chOff x="0" y="0"/>
              <a:chExt cx="6355080" cy="6355080"/>
            </a:xfrm>
          </p:grpSpPr>
          <p:sp>
            <p:nvSpPr>
              <p:cNvPr name="Freeform 22" id="22"/>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23" id="23"/>
            <p:cNvGrpSpPr>
              <a:grpSpLocks noChangeAspect="true"/>
            </p:cNvGrpSpPr>
            <p:nvPr/>
          </p:nvGrpSpPr>
          <p:grpSpPr>
            <a:xfrm rot="-10800000">
              <a:off x="0" y="0"/>
              <a:ext cx="203200" cy="203200"/>
              <a:chOff x="0" y="0"/>
              <a:chExt cx="6355080" cy="6355080"/>
            </a:xfrm>
          </p:grpSpPr>
          <p:sp>
            <p:nvSpPr>
              <p:cNvPr name="Freeform 24" id="24"/>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pic>
        <p:nvPicPr>
          <p:cNvPr name="Picture 25" id="25"/>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7442233" y="720564"/>
            <a:ext cx="463046" cy="308136"/>
          </a:xfrm>
          <a:prstGeom prst="rect">
            <a:avLst/>
          </a:prstGeom>
        </p:spPr>
      </p:pic>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CCE8E1"/>
        </a:solidFill>
      </p:bgPr>
    </p:bg>
    <p:spTree>
      <p:nvGrpSpPr>
        <p:cNvPr id="1" name=""/>
        <p:cNvGrpSpPr/>
        <p:nvPr/>
      </p:nvGrpSpPr>
      <p:grpSpPr>
        <a:xfrm>
          <a:off x="0" y="0"/>
          <a:ext cx="0" cy="0"/>
          <a:chOff x="0" y="0"/>
          <a:chExt cx="0" cy="0"/>
        </a:xfrm>
      </p:grpSpPr>
      <p:sp>
        <p:nvSpPr>
          <p:cNvPr name="AutoShape 2" id="2"/>
          <p:cNvSpPr/>
          <p:nvPr/>
        </p:nvSpPr>
        <p:spPr>
          <a:xfrm rot="0">
            <a:off x="17055241" y="-114300"/>
            <a:ext cx="9525" cy="10675512"/>
          </a:xfrm>
          <a:prstGeom prst="rect">
            <a:avLst/>
          </a:prstGeom>
          <a:solidFill>
            <a:srgbClr val="000000"/>
          </a:solidFill>
        </p:spPr>
      </p:sp>
      <p:sp>
        <p:nvSpPr>
          <p:cNvPr name="AutoShape 3" id="3"/>
          <p:cNvSpPr/>
          <p:nvPr/>
        </p:nvSpPr>
        <p:spPr>
          <a:xfrm rot="-5400000">
            <a:off x="4528081" y="1240252"/>
            <a:ext cx="9525" cy="7008286"/>
          </a:xfrm>
          <a:prstGeom prst="rect">
            <a:avLst/>
          </a:prstGeom>
          <a:solidFill>
            <a:srgbClr val="000000"/>
          </a:solidFill>
        </p:spPr>
      </p:sp>
      <p:sp>
        <p:nvSpPr>
          <p:cNvPr name="AutoShape 4" id="4"/>
          <p:cNvSpPr/>
          <p:nvPr/>
        </p:nvSpPr>
        <p:spPr>
          <a:xfrm rot="-5400000">
            <a:off x="4528081" y="3344117"/>
            <a:ext cx="9525" cy="7008286"/>
          </a:xfrm>
          <a:prstGeom prst="rect">
            <a:avLst/>
          </a:prstGeom>
          <a:solidFill>
            <a:srgbClr val="000000"/>
          </a:solidFill>
        </p:spPr>
      </p:sp>
      <p:sp>
        <p:nvSpPr>
          <p:cNvPr name="AutoShape 5" id="5"/>
          <p:cNvSpPr/>
          <p:nvPr/>
        </p:nvSpPr>
        <p:spPr>
          <a:xfrm rot="-5400000">
            <a:off x="4528081" y="5612414"/>
            <a:ext cx="9525" cy="7008286"/>
          </a:xfrm>
          <a:prstGeom prst="rect">
            <a:avLst/>
          </a:prstGeom>
          <a:solidFill>
            <a:srgbClr val="000000"/>
          </a:solidFill>
        </p:spPr>
      </p:sp>
      <p:sp>
        <p:nvSpPr>
          <p:cNvPr name="AutoShape 6" id="6"/>
          <p:cNvSpPr/>
          <p:nvPr/>
        </p:nvSpPr>
        <p:spPr>
          <a:xfrm rot="-5400000">
            <a:off x="4528081" y="-2461141"/>
            <a:ext cx="9525" cy="7008286"/>
          </a:xfrm>
          <a:prstGeom prst="rect">
            <a:avLst/>
          </a:prstGeom>
          <a:solidFill>
            <a:srgbClr val="000000"/>
          </a:solidFill>
        </p:spPr>
      </p:sp>
      <p:sp>
        <p:nvSpPr>
          <p:cNvPr name="AutoShape 7" id="7"/>
          <p:cNvSpPr/>
          <p:nvPr/>
        </p:nvSpPr>
        <p:spPr>
          <a:xfrm rot="-5400000">
            <a:off x="4528039" y="-969119"/>
            <a:ext cx="9607" cy="7008286"/>
          </a:xfrm>
          <a:prstGeom prst="rect">
            <a:avLst/>
          </a:prstGeom>
          <a:solidFill>
            <a:srgbClr val="000000"/>
          </a:solidFill>
        </p:spPr>
      </p:sp>
      <p:grpSp>
        <p:nvGrpSpPr>
          <p:cNvPr name="Group 8" id="8"/>
          <p:cNvGrpSpPr>
            <a:grpSpLocks noChangeAspect="true"/>
          </p:cNvGrpSpPr>
          <p:nvPr/>
        </p:nvGrpSpPr>
        <p:grpSpPr>
          <a:xfrm rot="-5400000">
            <a:off x="1313778" y="3368588"/>
            <a:ext cx="190052" cy="190052"/>
            <a:chOff x="0" y="0"/>
            <a:chExt cx="6355080" cy="6355080"/>
          </a:xfrm>
        </p:grpSpPr>
        <p:sp>
          <p:nvSpPr>
            <p:cNvPr name="Freeform 9" id="9"/>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0" id="10"/>
          <p:cNvGrpSpPr>
            <a:grpSpLocks noChangeAspect="true"/>
          </p:cNvGrpSpPr>
          <p:nvPr/>
        </p:nvGrpSpPr>
        <p:grpSpPr>
          <a:xfrm rot="-5400000">
            <a:off x="1028700" y="3368588"/>
            <a:ext cx="190052" cy="190052"/>
            <a:chOff x="0" y="0"/>
            <a:chExt cx="6355080" cy="6355080"/>
          </a:xfrm>
        </p:grpSpPr>
        <p:sp>
          <p:nvSpPr>
            <p:cNvPr name="Freeform 11" id="11"/>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2" id="12"/>
          <p:cNvGrpSpPr>
            <a:grpSpLocks noChangeAspect="true"/>
          </p:cNvGrpSpPr>
          <p:nvPr/>
        </p:nvGrpSpPr>
        <p:grpSpPr>
          <a:xfrm rot="-5400000">
            <a:off x="1598855" y="3368588"/>
            <a:ext cx="190052" cy="190052"/>
            <a:chOff x="0" y="0"/>
            <a:chExt cx="6355080" cy="6355080"/>
          </a:xfrm>
        </p:grpSpPr>
        <p:sp>
          <p:nvSpPr>
            <p:cNvPr name="Freeform 13" id="13"/>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4" id="14"/>
          <p:cNvGrpSpPr/>
          <p:nvPr/>
        </p:nvGrpSpPr>
        <p:grpSpPr>
          <a:xfrm rot="5400000">
            <a:off x="1028700" y="3368588"/>
            <a:ext cx="190052" cy="190052"/>
            <a:chOff x="0" y="0"/>
            <a:chExt cx="6350000" cy="6350000"/>
          </a:xfrm>
        </p:grpSpPr>
        <p:sp>
          <p:nvSpPr>
            <p:cNvPr name="Freeform 15" id="15"/>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grpSp>
        <p:nvGrpSpPr>
          <p:cNvPr name="Group 16" id="16"/>
          <p:cNvGrpSpPr/>
          <p:nvPr/>
        </p:nvGrpSpPr>
        <p:grpSpPr>
          <a:xfrm rot="0">
            <a:off x="1028700" y="5235691"/>
            <a:ext cx="7008286" cy="1080561"/>
            <a:chOff x="0" y="0"/>
            <a:chExt cx="9344381" cy="1440748"/>
          </a:xfrm>
        </p:grpSpPr>
        <p:grpSp>
          <p:nvGrpSpPr>
            <p:cNvPr name="Group 17" id="17"/>
            <p:cNvGrpSpPr>
              <a:grpSpLocks noChangeAspect="true"/>
            </p:cNvGrpSpPr>
            <p:nvPr/>
          </p:nvGrpSpPr>
          <p:grpSpPr>
            <a:xfrm rot="-5400000">
              <a:off x="380104" y="100330"/>
              <a:ext cx="253402" cy="253402"/>
              <a:chOff x="0" y="0"/>
              <a:chExt cx="6355080" cy="6355080"/>
            </a:xfrm>
          </p:grpSpPr>
          <p:sp>
            <p:nvSpPr>
              <p:cNvPr name="Freeform 18" id="18"/>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9" id="19"/>
            <p:cNvGrpSpPr>
              <a:grpSpLocks noChangeAspect="true"/>
            </p:cNvGrpSpPr>
            <p:nvPr/>
          </p:nvGrpSpPr>
          <p:grpSpPr>
            <a:xfrm rot="-5400000">
              <a:off x="0" y="100330"/>
              <a:ext cx="253402" cy="253402"/>
              <a:chOff x="0" y="0"/>
              <a:chExt cx="6355080" cy="6355080"/>
            </a:xfrm>
          </p:grpSpPr>
          <p:sp>
            <p:nvSpPr>
              <p:cNvPr name="Freeform 20" id="20"/>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21" id="21"/>
            <p:cNvGrpSpPr>
              <a:grpSpLocks noChangeAspect="true"/>
            </p:cNvGrpSpPr>
            <p:nvPr/>
          </p:nvGrpSpPr>
          <p:grpSpPr>
            <a:xfrm rot="-5400000">
              <a:off x="760207" y="100330"/>
              <a:ext cx="253402" cy="253402"/>
              <a:chOff x="0" y="0"/>
              <a:chExt cx="6355080" cy="6355080"/>
            </a:xfrm>
          </p:grpSpPr>
          <p:sp>
            <p:nvSpPr>
              <p:cNvPr name="Freeform 22" id="22"/>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23" id="23"/>
            <p:cNvGrpSpPr/>
            <p:nvPr/>
          </p:nvGrpSpPr>
          <p:grpSpPr>
            <a:xfrm rot="5400000">
              <a:off x="380104" y="100330"/>
              <a:ext cx="253402" cy="253402"/>
              <a:chOff x="0" y="0"/>
              <a:chExt cx="6350000" cy="6350000"/>
            </a:xfrm>
          </p:grpSpPr>
          <p:sp>
            <p:nvSpPr>
              <p:cNvPr name="Freeform 24" id="24"/>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grpSp>
          <p:nvGrpSpPr>
            <p:cNvPr name="Group 25" id="25"/>
            <p:cNvGrpSpPr/>
            <p:nvPr/>
          </p:nvGrpSpPr>
          <p:grpSpPr>
            <a:xfrm rot="5400000">
              <a:off x="0" y="100330"/>
              <a:ext cx="253402" cy="253402"/>
              <a:chOff x="0" y="0"/>
              <a:chExt cx="6350000" cy="6350000"/>
            </a:xfrm>
          </p:grpSpPr>
          <p:sp>
            <p:nvSpPr>
              <p:cNvPr name="Freeform 26" id="26"/>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sp>
          <p:nvSpPr>
            <p:cNvPr name="TextBox 27" id="27"/>
            <p:cNvSpPr txBox="true"/>
            <p:nvPr/>
          </p:nvSpPr>
          <p:spPr>
            <a:xfrm rot="0">
              <a:off x="0" y="530793"/>
              <a:ext cx="9344381" cy="909955"/>
            </a:xfrm>
            <a:prstGeom prst="rect">
              <a:avLst/>
            </a:prstGeom>
          </p:spPr>
          <p:txBody>
            <a:bodyPr anchor="t" rtlCol="false" tIns="0" lIns="0" bIns="0" rIns="0">
              <a:spAutoFit/>
            </a:bodyPr>
            <a:lstStyle/>
            <a:p>
              <a:pPr algn="l" marL="0" indent="0" lvl="0">
                <a:lnSpc>
                  <a:spcPts val="2880"/>
                </a:lnSpc>
                <a:spcBef>
                  <a:spcPct val="0"/>
                </a:spcBef>
              </a:pPr>
              <a:r>
                <a:rPr lang="en-US" sz="1800" spc="36">
                  <a:solidFill>
                    <a:srgbClr val="000000"/>
                  </a:solidFill>
                  <a:latin typeface="Clear Sans Regular"/>
                </a:rPr>
                <a:t>Did other people in your group have a different way of solving the scenario?  </a:t>
              </a:r>
            </a:p>
          </p:txBody>
        </p:sp>
        <p:sp>
          <p:nvSpPr>
            <p:cNvPr name="TextBox 28" id="28"/>
            <p:cNvSpPr txBox="true"/>
            <p:nvPr/>
          </p:nvSpPr>
          <p:spPr>
            <a:xfrm rot="0">
              <a:off x="1219200" y="-47625"/>
              <a:ext cx="4414555" cy="449792"/>
            </a:xfrm>
            <a:prstGeom prst="rect">
              <a:avLst/>
            </a:prstGeom>
          </p:spPr>
          <p:txBody>
            <a:bodyPr anchor="t" rtlCol="false" tIns="0" lIns="0" bIns="0" rIns="0">
              <a:spAutoFit/>
            </a:bodyPr>
            <a:lstStyle/>
            <a:p>
              <a:pPr>
                <a:lnSpc>
                  <a:spcPts val="2800"/>
                </a:lnSpc>
              </a:pPr>
              <a:r>
                <a:rPr lang="en-US" sz="2000" spc="240" u="sng">
                  <a:solidFill>
                    <a:srgbClr val="000000"/>
                  </a:solidFill>
                  <a:latin typeface="Anonymous Pro Bold"/>
                </a:rPr>
                <a:t>Question Two</a:t>
              </a:r>
            </a:p>
          </p:txBody>
        </p:sp>
      </p:grpSp>
      <p:grpSp>
        <p:nvGrpSpPr>
          <p:cNvPr name="Group 29" id="29"/>
          <p:cNvGrpSpPr/>
          <p:nvPr/>
        </p:nvGrpSpPr>
        <p:grpSpPr>
          <a:xfrm rot="0">
            <a:off x="17610255" y="9290669"/>
            <a:ext cx="152400" cy="609600"/>
            <a:chOff x="0" y="0"/>
            <a:chExt cx="203200" cy="812800"/>
          </a:xfrm>
        </p:grpSpPr>
        <p:grpSp>
          <p:nvGrpSpPr>
            <p:cNvPr name="Group 30" id="30"/>
            <p:cNvGrpSpPr>
              <a:grpSpLocks noChangeAspect="true"/>
            </p:cNvGrpSpPr>
            <p:nvPr/>
          </p:nvGrpSpPr>
          <p:grpSpPr>
            <a:xfrm rot="-10800000">
              <a:off x="0" y="304800"/>
              <a:ext cx="203200" cy="203200"/>
              <a:chOff x="0" y="0"/>
              <a:chExt cx="6355080" cy="6355080"/>
            </a:xfrm>
          </p:grpSpPr>
          <p:sp>
            <p:nvSpPr>
              <p:cNvPr name="Freeform 31" id="31"/>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32" id="32"/>
            <p:cNvGrpSpPr>
              <a:grpSpLocks noChangeAspect="true"/>
            </p:cNvGrpSpPr>
            <p:nvPr/>
          </p:nvGrpSpPr>
          <p:grpSpPr>
            <a:xfrm rot="-10800000">
              <a:off x="0" y="609600"/>
              <a:ext cx="203200" cy="203200"/>
              <a:chOff x="0" y="0"/>
              <a:chExt cx="6355080" cy="6355080"/>
            </a:xfrm>
          </p:grpSpPr>
          <p:sp>
            <p:nvSpPr>
              <p:cNvPr name="Freeform 33" id="33"/>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34" id="34"/>
            <p:cNvGrpSpPr>
              <a:grpSpLocks noChangeAspect="true"/>
            </p:cNvGrpSpPr>
            <p:nvPr/>
          </p:nvGrpSpPr>
          <p:grpSpPr>
            <a:xfrm rot="-10800000">
              <a:off x="0" y="0"/>
              <a:ext cx="203200" cy="203200"/>
              <a:chOff x="0" y="0"/>
              <a:chExt cx="6355080" cy="6355080"/>
            </a:xfrm>
          </p:grpSpPr>
          <p:sp>
            <p:nvSpPr>
              <p:cNvPr name="Freeform 35" id="35"/>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pic>
        <p:nvPicPr>
          <p:cNvPr name="Picture 36" id="3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7442233" y="720564"/>
            <a:ext cx="463046" cy="308136"/>
          </a:xfrm>
          <a:prstGeom prst="rect">
            <a:avLst/>
          </a:prstGeom>
        </p:spPr>
      </p:pic>
      <p:grpSp>
        <p:nvGrpSpPr>
          <p:cNvPr name="Group 37" id="37"/>
          <p:cNvGrpSpPr/>
          <p:nvPr/>
        </p:nvGrpSpPr>
        <p:grpSpPr>
          <a:xfrm rot="0">
            <a:off x="1028700" y="7389688"/>
            <a:ext cx="7008286" cy="1080561"/>
            <a:chOff x="0" y="0"/>
            <a:chExt cx="9344381" cy="1440748"/>
          </a:xfrm>
        </p:grpSpPr>
        <p:sp>
          <p:nvSpPr>
            <p:cNvPr name="TextBox 38" id="38"/>
            <p:cNvSpPr txBox="true"/>
            <p:nvPr/>
          </p:nvSpPr>
          <p:spPr>
            <a:xfrm rot="0">
              <a:off x="0" y="530793"/>
              <a:ext cx="9344381" cy="909955"/>
            </a:xfrm>
            <a:prstGeom prst="rect">
              <a:avLst/>
            </a:prstGeom>
          </p:spPr>
          <p:txBody>
            <a:bodyPr anchor="t" rtlCol="false" tIns="0" lIns="0" bIns="0" rIns="0">
              <a:spAutoFit/>
            </a:bodyPr>
            <a:lstStyle/>
            <a:p>
              <a:pPr algn="l" marL="0" indent="0" lvl="0">
                <a:lnSpc>
                  <a:spcPts val="2880"/>
                </a:lnSpc>
                <a:spcBef>
                  <a:spcPct val="0"/>
                </a:spcBef>
              </a:pPr>
              <a:r>
                <a:rPr lang="en-US" sz="1800" spc="36">
                  <a:solidFill>
                    <a:srgbClr val="000000"/>
                  </a:solidFill>
                  <a:latin typeface="Clear Sans Regular"/>
                </a:rPr>
                <a:t>Did you find it beneficial to work with other students through these scenarios? </a:t>
              </a:r>
            </a:p>
          </p:txBody>
        </p:sp>
        <p:sp>
          <p:nvSpPr>
            <p:cNvPr name="TextBox 39" id="39"/>
            <p:cNvSpPr txBox="true"/>
            <p:nvPr/>
          </p:nvSpPr>
          <p:spPr>
            <a:xfrm rot="0">
              <a:off x="1219200" y="-47625"/>
              <a:ext cx="4414555" cy="449792"/>
            </a:xfrm>
            <a:prstGeom prst="rect">
              <a:avLst/>
            </a:prstGeom>
          </p:spPr>
          <p:txBody>
            <a:bodyPr anchor="t" rtlCol="false" tIns="0" lIns="0" bIns="0" rIns="0">
              <a:spAutoFit/>
            </a:bodyPr>
            <a:lstStyle/>
            <a:p>
              <a:pPr>
                <a:lnSpc>
                  <a:spcPts val="2800"/>
                </a:lnSpc>
              </a:pPr>
              <a:r>
                <a:rPr lang="en-US" sz="2000" spc="240" u="sng">
                  <a:solidFill>
                    <a:srgbClr val="000000"/>
                  </a:solidFill>
                  <a:latin typeface="Anonymous Pro Bold"/>
                </a:rPr>
                <a:t>Question Three</a:t>
              </a:r>
            </a:p>
          </p:txBody>
        </p:sp>
        <p:grpSp>
          <p:nvGrpSpPr>
            <p:cNvPr name="Group 40" id="40"/>
            <p:cNvGrpSpPr/>
            <p:nvPr/>
          </p:nvGrpSpPr>
          <p:grpSpPr>
            <a:xfrm rot="5400000">
              <a:off x="0" y="74382"/>
              <a:ext cx="253402" cy="253402"/>
              <a:chOff x="0" y="0"/>
              <a:chExt cx="6350000" cy="6350000"/>
            </a:xfrm>
          </p:grpSpPr>
          <p:sp>
            <p:nvSpPr>
              <p:cNvPr name="Freeform 41" id="41"/>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grpSp>
          <p:nvGrpSpPr>
            <p:cNvPr name="Group 42" id="42"/>
            <p:cNvGrpSpPr/>
            <p:nvPr/>
          </p:nvGrpSpPr>
          <p:grpSpPr>
            <a:xfrm rot="5400000">
              <a:off x="380104" y="74382"/>
              <a:ext cx="253402" cy="253402"/>
              <a:chOff x="0" y="0"/>
              <a:chExt cx="6350000" cy="6350000"/>
            </a:xfrm>
          </p:grpSpPr>
          <p:sp>
            <p:nvSpPr>
              <p:cNvPr name="Freeform 43" id="43"/>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grpSp>
          <p:nvGrpSpPr>
            <p:cNvPr name="Group 44" id="44"/>
            <p:cNvGrpSpPr/>
            <p:nvPr/>
          </p:nvGrpSpPr>
          <p:grpSpPr>
            <a:xfrm rot="5400000">
              <a:off x="760207" y="74382"/>
              <a:ext cx="253402" cy="253402"/>
              <a:chOff x="0" y="0"/>
              <a:chExt cx="6350000" cy="6350000"/>
            </a:xfrm>
          </p:grpSpPr>
          <p:sp>
            <p:nvSpPr>
              <p:cNvPr name="Freeform 45" id="45"/>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grpSp>
      <p:pic>
        <p:nvPicPr>
          <p:cNvPr name="Picture 46" id="4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8619151" y="1422725"/>
            <a:ext cx="7822916" cy="7441549"/>
          </a:xfrm>
          <a:prstGeom prst="rect">
            <a:avLst/>
          </a:prstGeom>
        </p:spPr>
      </p:pic>
      <p:sp>
        <p:nvSpPr>
          <p:cNvPr name="TextBox 47" id="47"/>
          <p:cNvSpPr txBox="true"/>
          <p:nvPr/>
        </p:nvSpPr>
        <p:spPr>
          <a:xfrm rot="0">
            <a:off x="1028700" y="1538280"/>
            <a:ext cx="5970283" cy="506730"/>
          </a:xfrm>
          <a:prstGeom prst="rect">
            <a:avLst/>
          </a:prstGeom>
        </p:spPr>
        <p:txBody>
          <a:bodyPr anchor="t" rtlCol="false" tIns="0" lIns="0" bIns="0" rIns="0">
            <a:spAutoFit/>
          </a:bodyPr>
          <a:lstStyle/>
          <a:p>
            <a:pPr>
              <a:lnSpc>
                <a:spcPts val="3885"/>
              </a:lnSpc>
            </a:pPr>
            <a:r>
              <a:rPr lang="en-US" sz="3500" spc="56">
                <a:solidFill>
                  <a:srgbClr val="000000"/>
                </a:solidFill>
                <a:latin typeface="Anonymous Pro"/>
              </a:rPr>
              <a:t>Discussion Questions </a:t>
            </a:r>
          </a:p>
        </p:txBody>
      </p:sp>
      <p:sp>
        <p:nvSpPr>
          <p:cNvPr name="TextBox 48" id="48"/>
          <p:cNvSpPr txBox="true"/>
          <p:nvPr/>
        </p:nvSpPr>
        <p:spPr>
          <a:xfrm rot="0">
            <a:off x="1028700" y="3768430"/>
            <a:ext cx="7008286" cy="337185"/>
          </a:xfrm>
          <a:prstGeom prst="rect">
            <a:avLst/>
          </a:prstGeom>
        </p:spPr>
        <p:txBody>
          <a:bodyPr anchor="t" rtlCol="false" tIns="0" lIns="0" bIns="0" rIns="0">
            <a:spAutoFit/>
          </a:bodyPr>
          <a:lstStyle/>
          <a:p>
            <a:pPr algn="l" marL="0" indent="0" lvl="0">
              <a:lnSpc>
                <a:spcPts val="2880"/>
              </a:lnSpc>
              <a:spcBef>
                <a:spcPct val="0"/>
              </a:spcBef>
            </a:pPr>
            <a:r>
              <a:rPr lang="en-US" sz="1800" spc="36">
                <a:solidFill>
                  <a:srgbClr val="000000"/>
                </a:solidFill>
                <a:latin typeface="Clear Sans Regular"/>
              </a:rPr>
              <a:t>Which scenario was the hardest to work through? </a:t>
            </a:r>
            <a:r>
              <a:rPr lang="en-US" sz="1800" spc="36" u="none">
                <a:solidFill>
                  <a:srgbClr val="000000"/>
                </a:solidFill>
                <a:latin typeface="Clear Sans Regular"/>
              </a:rPr>
              <a:t> </a:t>
            </a:r>
          </a:p>
        </p:txBody>
      </p:sp>
      <p:sp>
        <p:nvSpPr>
          <p:cNvPr name="TextBox 49" id="49"/>
          <p:cNvSpPr txBox="true"/>
          <p:nvPr/>
        </p:nvSpPr>
        <p:spPr>
          <a:xfrm rot="0">
            <a:off x="1943100" y="3265176"/>
            <a:ext cx="3310916" cy="349250"/>
          </a:xfrm>
          <a:prstGeom prst="rect">
            <a:avLst/>
          </a:prstGeom>
        </p:spPr>
        <p:txBody>
          <a:bodyPr anchor="t" rtlCol="false" tIns="0" lIns="0" bIns="0" rIns="0">
            <a:spAutoFit/>
          </a:bodyPr>
          <a:lstStyle/>
          <a:p>
            <a:pPr>
              <a:lnSpc>
                <a:spcPts val="2800"/>
              </a:lnSpc>
            </a:pPr>
            <a:r>
              <a:rPr lang="en-US" sz="2000" spc="240" u="sng">
                <a:solidFill>
                  <a:srgbClr val="000000"/>
                </a:solidFill>
                <a:latin typeface="Anonymous Pro Bold"/>
              </a:rPr>
              <a:t>Questions One</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CCE8E1"/>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795434" y="146429"/>
            <a:ext cx="7722747" cy="9994143"/>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9886452" y="146429"/>
            <a:ext cx="7722747" cy="9994143"/>
          </a:xfrm>
          <a:prstGeom prst="rect">
            <a:avLst/>
          </a:prstGeom>
        </p:spPr>
      </p:pic>
      <p:sp>
        <p:nvSpPr>
          <p:cNvPr name="AutoShape 4" id="4"/>
          <p:cNvSpPr/>
          <p:nvPr/>
        </p:nvSpPr>
        <p:spPr>
          <a:xfrm rot="0">
            <a:off x="9134475" y="-194256"/>
            <a:ext cx="9525" cy="10675512"/>
          </a:xfrm>
          <a:prstGeom prst="rect">
            <a:avLst/>
          </a:prstGeom>
          <a:solidFill>
            <a:srgbClr val="000000"/>
          </a:solid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CCE8E1"/>
        </a:solidFill>
      </p:bgPr>
    </p:bg>
    <p:spTree>
      <p:nvGrpSpPr>
        <p:cNvPr id="1" name=""/>
        <p:cNvGrpSpPr/>
        <p:nvPr/>
      </p:nvGrpSpPr>
      <p:grpSpPr>
        <a:xfrm>
          <a:off x="0" y="0"/>
          <a:ext cx="0" cy="0"/>
          <a:chOff x="0" y="0"/>
          <a:chExt cx="0" cy="0"/>
        </a:xfrm>
      </p:grpSpPr>
      <p:sp>
        <p:nvSpPr>
          <p:cNvPr name="AutoShape 2" id="2"/>
          <p:cNvSpPr/>
          <p:nvPr/>
        </p:nvSpPr>
        <p:spPr>
          <a:xfrm rot="0">
            <a:off x="17055241" y="-114300"/>
            <a:ext cx="9525" cy="10675512"/>
          </a:xfrm>
          <a:prstGeom prst="rect">
            <a:avLst/>
          </a:prstGeom>
          <a:solidFill>
            <a:srgbClr val="000000"/>
          </a:solidFill>
        </p:spPr>
      </p:sp>
      <p:grpSp>
        <p:nvGrpSpPr>
          <p:cNvPr name="Group 3" id="3"/>
          <p:cNvGrpSpPr/>
          <p:nvPr/>
        </p:nvGrpSpPr>
        <p:grpSpPr>
          <a:xfrm rot="0">
            <a:off x="17610255" y="9290669"/>
            <a:ext cx="152400" cy="609600"/>
            <a:chOff x="0" y="0"/>
            <a:chExt cx="203200" cy="812800"/>
          </a:xfrm>
        </p:grpSpPr>
        <p:grpSp>
          <p:nvGrpSpPr>
            <p:cNvPr name="Group 4" id="4"/>
            <p:cNvGrpSpPr>
              <a:grpSpLocks noChangeAspect="true"/>
            </p:cNvGrpSpPr>
            <p:nvPr/>
          </p:nvGrpSpPr>
          <p:grpSpPr>
            <a:xfrm rot="-10800000">
              <a:off x="0" y="304800"/>
              <a:ext cx="203200" cy="203200"/>
              <a:chOff x="0" y="0"/>
              <a:chExt cx="6355080" cy="6355080"/>
            </a:xfrm>
          </p:grpSpPr>
          <p:sp>
            <p:nvSpPr>
              <p:cNvPr name="Freeform 5" id="5"/>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6" id="6"/>
            <p:cNvGrpSpPr>
              <a:grpSpLocks noChangeAspect="true"/>
            </p:cNvGrpSpPr>
            <p:nvPr/>
          </p:nvGrpSpPr>
          <p:grpSpPr>
            <a:xfrm rot="-10800000">
              <a:off x="0" y="609600"/>
              <a:ext cx="203200" cy="203200"/>
              <a:chOff x="0" y="0"/>
              <a:chExt cx="6355080" cy="6355080"/>
            </a:xfrm>
          </p:grpSpPr>
          <p:sp>
            <p:nvSpPr>
              <p:cNvPr name="Freeform 7" id="7"/>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8" id="8"/>
            <p:cNvGrpSpPr>
              <a:grpSpLocks noChangeAspect="true"/>
            </p:cNvGrpSpPr>
            <p:nvPr/>
          </p:nvGrpSpPr>
          <p:grpSpPr>
            <a:xfrm rot="-10800000">
              <a:off x="0" y="0"/>
              <a:ext cx="203200" cy="203200"/>
              <a:chOff x="0" y="0"/>
              <a:chExt cx="6355080" cy="6355080"/>
            </a:xfrm>
          </p:grpSpPr>
          <p:sp>
            <p:nvSpPr>
              <p:cNvPr name="Freeform 9" id="9"/>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pic>
        <p:nvPicPr>
          <p:cNvPr name="Picture 10" id="10"/>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7442233" y="720564"/>
            <a:ext cx="463046" cy="308136"/>
          </a:xfrm>
          <a:prstGeom prst="rect">
            <a:avLst/>
          </a:prstGeom>
        </p:spPr>
      </p:pic>
      <p:grpSp>
        <p:nvGrpSpPr>
          <p:cNvPr name="Group 11" id="11"/>
          <p:cNvGrpSpPr/>
          <p:nvPr/>
        </p:nvGrpSpPr>
        <p:grpSpPr>
          <a:xfrm rot="0">
            <a:off x="629127" y="720564"/>
            <a:ext cx="8321360" cy="6539633"/>
            <a:chOff x="0" y="0"/>
            <a:chExt cx="11095147" cy="8719511"/>
          </a:xfrm>
        </p:grpSpPr>
        <p:sp>
          <p:nvSpPr>
            <p:cNvPr name="AutoShape 12" id="12"/>
            <p:cNvSpPr/>
            <p:nvPr/>
          </p:nvSpPr>
          <p:spPr>
            <a:xfrm rot="0">
              <a:off x="0" y="1647403"/>
              <a:ext cx="11095147" cy="14518"/>
            </a:xfrm>
            <a:prstGeom prst="rect">
              <a:avLst/>
            </a:prstGeom>
            <a:solidFill>
              <a:srgbClr val="000000"/>
            </a:solidFill>
          </p:spPr>
        </p:sp>
        <p:sp>
          <p:nvSpPr>
            <p:cNvPr name="AutoShape 13" id="13"/>
            <p:cNvSpPr/>
            <p:nvPr/>
          </p:nvSpPr>
          <p:spPr>
            <a:xfrm rot="0">
              <a:off x="0" y="3112365"/>
              <a:ext cx="11095147" cy="14610"/>
            </a:xfrm>
            <a:prstGeom prst="rect">
              <a:avLst/>
            </a:prstGeom>
            <a:solidFill>
              <a:srgbClr val="000000"/>
            </a:solidFill>
          </p:spPr>
        </p:sp>
        <p:sp>
          <p:nvSpPr>
            <p:cNvPr name="TextBox 14" id="14"/>
            <p:cNvSpPr txBox="true"/>
            <p:nvPr/>
          </p:nvSpPr>
          <p:spPr>
            <a:xfrm rot="0">
              <a:off x="0" y="47625"/>
              <a:ext cx="10575463" cy="1113828"/>
            </a:xfrm>
            <a:prstGeom prst="rect">
              <a:avLst/>
            </a:prstGeom>
          </p:spPr>
          <p:txBody>
            <a:bodyPr anchor="t" rtlCol="false" tIns="0" lIns="0" bIns="0" rIns="0">
              <a:spAutoFit/>
            </a:bodyPr>
            <a:lstStyle/>
            <a:p>
              <a:pPr>
                <a:lnSpc>
                  <a:spcPts val="6344"/>
                </a:lnSpc>
              </a:pPr>
              <a:r>
                <a:rPr lang="en-US" sz="5715" spc="91">
                  <a:solidFill>
                    <a:srgbClr val="000000"/>
                  </a:solidFill>
                  <a:latin typeface="Montserrat Classic"/>
                </a:rPr>
                <a:t>Contact Information</a:t>
              </a:r>
            </a:p>
          </p:txBody>
        </p:sp>
        <p:sp>
          <p:nvSpPr>
            <p:cNvPr name="TextBox 15" id="15"/>
            <p:cNvSpPr txBox="true"/>
            <p:nvPr/>
          </p:nvSpPr>
          <p:spPr>
            <a:xfrm rot="0">
              <a:off x="0" y="2099505"/>
              <a:ext cx="11095147" cy="577868"/>
            </a:xfrm>
            <a:prstGeom prst="rect">
              <a:avLst/>
            </a:prstGeom>
          </p:spPr>
          <p:txBody>
            <a:bodyPr anchor="t" rtlCol="false" tIns="0" lIns="0" bIns="0" rIns="0">
              <a:spAutoFit/>
            </a:bodyPr>
            <a:lstStyle/>
            <a:p>
              <a:pPr>
                <a:lnSpc>
                  <a:spcPts val="3680"/>
                </a:lnSpc>
              </a:pPr>
              <a:r>
                <a:rPr lang="en-US" sz="2629" spc="315">
                  <a:solidFill>
                    <a:srgbClr val="000000"/>
                  </a:solidFill>
                  <a:latin typeface="Anonymous Pro"/>
                </a:rPr>
                <a:t>For questions, comm</a:t>
              </a:r>
              <a:r>
                <a:rPr lang="en-US" sz="2629" spc="315">
                  <a:solidFill>
                    <a:srgbClr val="000000"/>
                  </a:solidFill>
                  <a:latin typeface="Anonymous Pro"/>
                </a:rPr>
                <a:t>ents and inquiries</a:t>
              </a:r>
            </a:p>
          </p:txBody>
        </p:sp>
        <p:sp>
          <p:nvSpPr>
            <p:cNvPr name="TextBox 16" id="16"/>
            <p:cNvSpPr txBox="true"/>
            <p:nvPr/>
          </p:nvSpPr>
          <p:spPr>
            <a:xfrm rot="0">
              <a:off x="0" y="3740505"/>
              <a:ext cx="7657926" cy="516892"/>
            </a:xfrm>
            <a:prstGeom prst="rect">
              <a:avLst/>
            </a:prstGeom>
          </p:spPr>
          <p:txBody>
            <a:bodyPr anchor="t" rtlCol="false" tIns="0" lIns="0" bIns="0" rIns="0">
              <a:spAutoFit/>
            </a:bodyPr>
            <a:lstStyle/>
            <a:p>
              <a:pPr>
                <a:lnSpc>
                  <a:spcPts val="3200"/>
                </a:lnSpc>
              </a:pPr>
              <a:r>
                <a:rPr lang="en-US" sz="2286" spc="274">
                  <a:solidFill>
                    <a:srgbClr val="000000"/>
                  </a:solidFill>
                  <a:latin typeface="Anonymous Pro Bold"/>
                </a:rPr>
                <a:t>PHONE</a:t>
              </a:r>
              <a:r>
                <a:rPr lang="en-US" sz="2286" spc="274">
                  <a:solidFill>
                    <a:srgbClr val="000000"/>
                  </a:solidFill>
                  <a:latin typeface="Anonymous Pro Bold"/>
                </a:rPr>
                <a:t> NUMBER</a:t>
              </a:r>
            </a:p>
          </p:txBody>
        </p:sp>
        <p:sp>
          <p:nvSpPr>
            <p:cNvPr name="TextBox 17" id="17"/>
            <p:cNvSpPr txBox="true"/>
            <p:nvPr/>
          </p:nvSpPr>
          <p:spPr>
            <a:xfrm rot="0">
              <a:off x="0" y="4347822"/>
              <a:ext cx="7657926" cy="516892"/>
            </a:xfrm>
            <a:prstGeom prst="rect">
              <a:avLst/>
            </a:prstGeom>
          </p:spPr>
          <p:txBody>
            <a:bodyPr anchor="t" rtlCol="false" tIns="0" lIns="0" bIns="0" rIns="0">
              <a:spAutoFit/>
            </a:bodyPr>
            <a:lstStyle/>
            <a:p>
              <a:pPr>
                <a:lnSpc>
                  <a:spcPts val="3200"/>
                </a:lnSpc>
              </a:pPr>
            </a:p>
          </p:txBody>
        </p:sp>
        <p:sp>
          <p:nvSpPr>
            <p:cNvPr name="TextBox 18" id="18"/>
            <p:cNvSpPr txBox="true"/>
            <p:nvPr/>
          </p:nvSpPr>
          <p:spPr>
            <a:xfrm rot="0">
              <a:off x="0" y="5667903"/>
              <a:ext cx="7657926" cy="516892"/>
            </a:xfrm>
            <a:prstGeom prst="rect">
              <a:avLst/>
            </a:prstGeom>
          </p:spPr>
          <p:txBody>
            <a:bodyPr anchor="t" rtlCol="false" tIns="0" lIns="0" bIns="0" rIns="0">
              <a:spAutoFit/>
            </a:bodyPr>
            <a:lstStyle/>
            <a:p>
              <a:pPr>
                <a:lnSpc>
                  <a:spcPts val="3200"/>
                </a:lnSpc>
              </a:pPr>
              <a:r>
                <a:rPr lang="en-US" sz="2286" spc="274">
                  <a:solidFill>
                    <a:srgbClr val="000000"/>
                  </a:solidFill>
                  <a:latin typeface="Anonymous Pro Bold"/>
                </a:rPr>
                <a:t>EMAIL</a:t>
              </a:r>
              <a:r>
                <a:rPr lang="en-US" sz="2286" spc="274">
                  <a:solidFill>
                    <a:srgbClr val="000000"/>
                  </a:solidFill>
                  <a:latin typeface="Anonymous Pro Bold"/>
                </a:rPr>
                <a:t> ADDRESS</a:t>
              </a:r>
            </a:p>
          </p:txBody>
        </p:sp>
        <p:sp>
          <p:nvSpPr>
            <p:cNvPr name="TextBox 19" id="19"/>
            <p:cNvSpPr txBox="true"/>
            <p:nvPr/>
          </p:nvSpPr>
          <p:spPr>
            <a:xfrm rot="0">
              <a:off x="0" y="6275221"/>
              <a:ext cx="7657926" cy="516892"/>
            </a:xfrm>
            <a:prstGeom prst="rect">
              <a:avLst/>
            </a:prstGeom>
          </p:spPr>
          <p:txBody>
            <a:bodyPr anchor="t" rtlCol="false" tIns="0" lIns="0" bIns="0" rIns="0">
              <a:spAutoFit/>
            </a:bodyPr>
            <a:lstStyle/>
            <a:p>
              <a:pPr>
                <a:lnSpc>
                  <a:spcPts val="3200"/>
                </a:lnSpc>
              </a:pPr>
            </a:p>
          </p:txBody>
        </p:sp>
        <p:sp>
          <p:nvSpPr>
            <p:cNvPr name="TextBox 20" id="20"/>
            <p:cNvSpPr txBox="true"/>
            <p:nvPr/>
          </p:nvSpPr>
          <p:spPr>
            <a:xfrm rot="0">
              <a:off x="0" y="7595302"/>
              <a:ext cx="7657926" cy="516892"/>
            </a:xfrm>
            <a:prstGeom prst="rect">
              <a:avLst/>
            </a:prstGeom>
          </p:spPr>
          <p:txBody>
            <a:bodyPr anchor="t" rtlCol="false" tIns="0" lIns="0" bIns="0" rIns="0">
              <a:spAutoFit/>
            </a:bodyPr>
            <a:lstStyle/>
            <a:p>
              <a:pPr>
                <a:lnSpc>
                  <a:spcPts val="3200"/>
                </a:lnSpc>
              </a:pPr>
              <a:r>
                <a:rPr lang="en-US" sz="2286" spc="274">
                  <a:solidFill>
                    <a:srgbClr val="000000"/>
                  </a:solidFill>
                  <a:latin typeface="Anonymous Pro Bold"/>
                </a:rPr>
                <a:t>W</a:t>
              </a:r>
              <a:r>
                <a:rPr lang="en-US" sz="2286" spc="274">
                  <a:solidFill>
                    <a:srgbClr val="000000"/>
                  </a:solidFill>
                  <a:latin typeface="Anonymous Pro Bold"/>
                </a:rPr>
                <a:t>EBSITE</a:t>
              </a:r>
            </a:p>
          </p:txBody>
        </p:sp>
        <p:sp>
          <p:nvSpPr>
            <p:cNvPr name="TextBox 21" id="21"/>
            <p:cNvSpPr txBox="true"/>
            <p:nvPr/>
          </p:nvSpPr>
          <p:spPr>
            <a:xfrm rot="0">
              <a:off x="0" y="8202619"/>
              <a:ext cx="7657926" cy="516892"/>
            </a:xfrm>
            <a:prstGeom prst="rect">
              <a:avLst/>
            </a:prstGeom>
          </p:spPr>
          <p:txBody>
            <a:bodyPr anchor="t" rtlCol="false" tIns="0" lIns="0" bIns="0" rIns="0">
              <a:spAutoFit/>
            </a:bodyPr>
            <a:lstStyle/>
            <a:p>
              <a:pPr>
                <a:lnSpc>
                  <a:spcPts val="3200"/>
                </a:lnSpc>
              </a:pPr>
            </a:p>
          </p:txBody>
        </p:sp>
      </p:grpSp>
      <p:pic>
        <p:nvPicPr>
          <p:cNvPr name="Picture 22" id="22"/>
          <p:cNvPicPr>
            <a:picLocks noChangeAspect="true"/>
          </p:cNvPicPr>
          <p:nvPr/>
        </p:nvPicPr>
        <p:blipFill>
          <a:blip r:embed="rId4"/>
          <a:srcRect l="0" t="0" r="0" b="0"/>
          <a:stretch>
            <a:fillRect/>
          </a:stretch>
        </p:blipFill>
        <p:spPr>
          <a:xfrm flipH="false" flipV="false" rot="0">
            <a:off x="5106794" y="3676435"/>
            <a:ext cx="11301259" cy="5919034"/>
          </a:xfrm>
          <a:prstGeom prst="rect">
            <a:avLst/>
          </a:prstGeom>
        </p:spPr>
      </p:pic>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CCE8E1"/>
        </a:solidFill>
      </p:bgPr>
    </p:bg>
    <p:spTree>
      <p:nvGrpSpPr>
        <p:cNvPr id="1" name=""/>
        <p:cNvGrpSpPr/>
        <p:nvPr/>
      </p:nvGrpSpPr>
      <p:grpSpPr>
        <a:xfrm>
          <a:off x="0" y="0"/>
          <a:ext cx="0" cy="0"/>
          <a:chOff x="0" y="0"/>
          <a:chExt cx="0" cy="0"/>
        </a:xfrm>
      </p:grpSpPr>
      <p:sp>
        <p:nvSpPr>
          <p:cNvPr name="AutoShape 2" id="2"/>
          <p:cNvSpPr/>
          <p:nvPr/>
        </p:nvSpPr>
        <p:spPr>
          <a:xfrm rot="0">
            <a:off x="1526285" y="3586503"/>
            <a:ext cx="6969718" cy="9596"/>
          </a:xfrm>
          <a:prstGeom prst="rect">
            <a:avLst/>
          </a:prstGeom>
          <a:solidFill>
            <a:srgbClr val="000000"/>
          </a:solidFill>
        </p:spPr>
      </p:sp>
      <p:sp>
        <p:nvSpPr>
          <p:cNvPr name="AutoShape 3" id="3"/>
          <p:cNvSpPr/>
          <p:nvPr/>
        </p:nvSpPr>
        <p:spPr>
          <a:xfrm rot="0">
            <a:off x="1526285" y="4566678"/>
            <a:ext cx="6969718" cy="9596"/>
          </a:xfrm>
          <a:prstGeom prst="rect">
            <a:avLst/>
          </a:prstGeom>
          <a:solidFill>
            <a:srgbClr val="000000"/>
          </a:solidFill>
        </p:spPr>
      </p:sp>
      <p:sp>
        <p:nvSpPr>
          <p:cNvPr name="TextBox 4" id="4"/>
          <p:cNvSpPr txBox="true"/>
          <p:nvPr/>
        </p:nvSpPr>
        <p:spPr>
          <a:xfrm rot="0">
            <a:off x="9545742" y="2885445"/>
            <a:ext cx="5208564" cy="387096"/>
          </a:xfrm>
          <a:prstGeom prst="rect">
            <a:avLst/>
          </a:prstGeom>
        </p:spPr>
        <p:txBody>
          <a:bodyPr anchor="t" rtlCol="false" tIns="0" lIns="0" bIns="0" rIns="0">
            <a:spAutoFit/>
          </a:bodyPr>
          <a:lstStyle/>
          <a:p>
            <a:pPr algn="l">
              <a:lnSpc>
                <a:spcPts val="3312"/>
              </a:lnSpc>
            </a:pPr>
            <a:r>
              <a:rPr lang="en-US" sz="1800" spc="36">
                <a:solidFill>
                  <a:srgbClr val="000000"/>
                </a:solidFill>
                <a:latin typeface="Clear Sans Regular"/>
              </a:rPr>
              <a:t>Instroductions</a:t>
            </a:r>
          </a:p>
        </p:txBody>
      </p:sp>
      <p:sp>
        <p:nvSpPr>
          <p:cNvPr name="TextBox 5" id="5"/>
          <p:cNvSpPr txBox="true"/>
          <p:nvPr/>
        </p:nvSpPr>
        <p:spPr>
          <a:xfrm rot="0">
            <a:off x="9545742" y="4589385"/>
            <a:ext cx="5208564" cy="387096"/>
          </a:xfrm>
          <a:prstGeom prst="rect">
            <a:avLst/>
          </a:prstGeom>
        </p:spPr>
        <p:txBody>
          <a:bodyPr anchor="t" rtlCol="false" tIns="0" lIns="0" bIns="0" rIns="0">
            <a:spAutoFit/>
          </a:bodyPr>
          <a:lstStyle/>
          <a:p>
            <a:pPr algn="l">
              <a:lnSpc>
                <a:spcPts val="3312"/>
              </a:lnSpc>
            </a:pPr>
            <a:r>
              <a:rPr lang="en-US" sz="1800" spc="36">
                <a:solidFill>
                  <a:srgbClr val="000000"/>
                </a:solidFill>
                <a:latin typeface="Clear Sans Regular"/>
              </a:rPr>
              <a:t>What do these terms mean? </a:t>
            </a:r>
          </a:p>
        </p:txBody>
      </p:sp>
      <p:sp>
        <p:nvSpPr>
          <p:cNvPr name="TextBox 6" id="6"/>
          <p:cNvSpPr txBox="true"/>
          <p:nvPr/>
        </p:nvSpPr>
        <p:spPr>
          <a:xfrm rot="0">
            <a:off x="9545742" y="3719662"/>
            <a:ext cx="5208564" cy="387096"/>
          </a:xfrm>
          <a:prstGeom prst="rect">
            <a:avLst/>
          </a:prstGeom>
        </p:spPr>
        <p:txBody>
          <a:bodyPr anchor="t" rtlCol="false" tIns="0" lIns="0" bIns="0" rIns="0">
            <a:spAutoFit/>
          </a:bodyPr>
          <a:lstStyle/>
          <a:p>
            <a:pPr algn="l">
              <a:lnSpc>
                <a:spcPts val="3312"/>
              </a:lnSpc>
            </a:pPr>
            <a:r>
              <a:rPr lang="en-US" sz="1200" spc="24">
                <a:solidFill>
                  <a:srgbClr val="000000"/>
                </a:solidFill>
                <a:latin typeface="Arimo"/>
              </a:rPr>
              <a:t>Why is health insurance important? </a:t>
            </a:r>
          </a:p>
        </p:txBody>
      </p:sp>
      <p:sp>
        <p:nvSpPr>
          <p:cNvPr name="TextBox 7" id="7"/>
          <p:cNvSpPr txBox="true"/>
          <p:nvPr/>
        </p:nvSpPr>
        <p:spPr>
          <a:xfrm rot="0">
            <a:off x="9545742" y="5423602"/>
            <a:ext cx="5208564" cy="387096"/>
          </a:xfrm>
          <a:prstGeom prst="rect">
            <a:avLst/>
          </a:prstGeom>
        </p:spPr>
        <p:txBody>
          <a:bodyPr anchor="t" rtlCol="false" tIns="0" lIns="0" bIns="0" rIns="0">
            <a:spAutoFit/>
          </a:bodyPr>
          <a:lstStyle/>
          <a:p>
            <a:pPr algn="l">
              <a:lnSpc>
                <a:spcPts val="3312"/>
              </a:lnSpc>
            </a:pPr>
            <a:r>
              <a:rPr lang="en-US" sz="1800" spc="36">
                <a:solidFill>
                  <a:srgbClr val="000000"/>
                </a:solidFill>
                <a:latin typeface="Clear Sans Regular"/>
              </a:rPr>
              <a:t>Basic Coverage of WIU Health Insurance</a:t>
            </a:r>
          </a:p>
        </p:txBody>
      </p:sp>
      <p:sp>
        <p:nvSpPr>
          <p:cNvPr name="TextBox 8" id="8"/>
          <p:cNvSpPr txBox="true"/>
          <p:nvPr/>
        </p:nvSpPr>
        <p:spPr>
          <a:xfrm rot="0">
            <a:off x="9545742" y="6222315"/>
            <a:ext cx="5208564" cy="387096"/>
          </a:xfrm>
          <a:prstGeom prst="rect">
            <a:avLst/>
          </a:prstGeom>
        </p:spPr>
        <p:txBody>
          <a:bodyPr anchor="t" rtlCol="false" tIns="0" lIns="0" bIns="0" rIns="0">
            <a:spAutoFit/>
          </a:bodyPr>
          <a:lstStyle/>
          <a:p>
            <a:pPr algn="l">
              <a:lnSpc>
                <a:spcPts val="3312"/>
              </a:lnSpc>
            </a:pPr>
            <a:r>
              <a:rPr lang="en-US" sz="1800" spc="36">
                <a:solidFill>
                  <a:srgbClr val="000000"/>
                </a:solidFill>
                <a:latin typeface="Clear Sans Regular"/>
              </a:rPr>
              <a:t>Small Group Activity</a:t>
            </a:r>
          </a:p>
        </p:txBody>
      </p:sp>
      <p:sp>
        <p:nvSpPr>
          <p:cNvPr name="TextBox 9" id="9"/>
          <p:cNvSpPr txBox="true"/>
          <p:nvPr/>
        </p:nvSpPr>
        <p:spPr>
          <a:xfrm rot="0">
            <a:off x="9545742" y="7056533"/>
            <a:ext cx="5208564" cy="387096"/>
          </a:xfrm>
          <a:prstGeom prst="rect">
            <a:avLst/>
          </a:prstGeom>
        </p:spPr>
        <p:txBody>
          <a:bodyPr anchor="t" rtlCol="false" tIns="0" lIns="0" bIns="0" rIns="0">
            <a:spAutoFit/>
          </a:bodyPr>
          <a:lstStyle/>
          <a:p>
            <a:pPr algn="l">
              <a:lnSpc>
                <a:spcPts val="3312"/>
              </a:lnSpc>
            </a:pPr>
            <a:r>
              <a:rPr lang="en-US" sz="1800" spc="36">
                <a:solidFill>
                  <a:srgbClr val="000000"/>
                </a:solidFill>
                <a:latin typeface="Clear Sans Regular"/>
              </a:rPr>
              <a:t>Discussion</a:t>
            </a:r>
          </a:p>
        </p:txBody>
      </p:sp>
      <p:sp>
        <p:nvSpPr>
          <p:cNvPr name="AutoShape 10" id="10"/>
          <p:cNvSpPr/>
          <p:nvPr/>
        </p:nvSpPr>
        <p:spPr>
          <a:xfrm rot="-5400000">
            <a:off x="12541112" y="568276"/>
            <a:ext cx="9525" cy="6000266"/>
          </a:xfrm>
          <a:prstGeom prst="rect">
            <a:avLst/>
          </a:prstGeom>
          <a:solidFill>
            <a:srgbClr val="000000"/>
          </a:solidFill>
        </p:spPr>
      </p:sp>
      <p:sp>
        <p:nvSpPr>
          <p:cNvPr name="AutoShape 11" id="11"/>
          <p:cNvSpPr/>
          <p:nvPr/>
        </p:nvSpPr>
        <p:spPr>
          <a:xfrm rot="-5400000">
            <a:off x="12541112" y="2252296"/>
            <a:ext cx="9525" cy="6000266"/>
          </a:xfrm>
          <a:prstGeom prst="rect">
            <a:avLst/>
          </a:prstGeom>
          <a:solidFill>
            <a:srgbClr val="000000"/>
          </a:solidFill>
        </p:spPr>
      </p:sp>
      <p:sp>
        <p:nvSpPr>
          <p:cNvPr name="AutoShape 12" id="12"/>
          <p:cNvSpPr/>
          <p:nvPr/>
        </p:nvSpPr>
        <p:spPr>
          <a:xfrm rot="-5400000">
            <a:off x="12541112" y="1410286"/>
            <a:ext cx="9525" cy="6000266"/>
          </a:xfrm>
          <a:prstGeom prst="rect">
            <a:avLst/>
          </a:prstGeom>
          <a:solidFill>
            <a:srgbClr val="000000"/>
          </a:solidFill>
        </p:spPr>
      </p:sp>
      <p:sp>
        <p:nvSpPr>
          <p:cNvPr name="AutoShape 13" id="13"/>
          <p:cNvSpPr/>
          <p:nvPr/>
        </p:nvSpPr>
        <p:spPr>
          <a:xfrm rot="-5400000">
            <a:off x="12541112" y="3094306"/>
            <a:ext cx="9525" cy="6000266"/>
          </a:xfrm>
          <a:prstGeom prst="rect">
            <a:avLst/>
          </a:prstGeom>
          <a:solidFill>
            <a:srgbClr val="000000"/>
          </a:solidFill>
        </p:spPr>
      </p:sp>
      <p:sp>
        <p:nvSpPr>
          <p:cNvPr name="AutoShape 14" id="14"/>
          <p:cNvSpPr/>
          <p:nvPr/>
        </p:nvSpPr>
        <p:spPr>
          <a:xfrm rot="-5400000">
            <a:off x="12541112" y="3936316"/>
            <a:ext cx="9525" cy="6000266"/>
          </a:xfrm>
          <a:prstGeom prst="rect">
            <a:avLst/>
          </a:prstGeom>
          <a:solidFill>
            <a:srgbClr val="000000"/>
          </a:solidFill>
        </p:spPr>
      </p:sp>
      <p:sp>
        <p:nvSpPr>
          <p:cNvPr name="AutoShape 15" id="15"/>
          <p:cNvSpPr/>
          <p:nvPr/>
        </p:nvSpPr>
        <p:spPr>
          <a:xfrm rot="-5400000">
            <a:off x="8483168" y="1170005"/>
            <a:ext cx="86907" cy="14000672"/>
          </a:xfrm>
          <a:prstGeom prst="rect">
            <a:avLst/>
          </a:prstGeom>
          <a:solidFill>
            <a:srgbClr val="000000"/>
          </a:solidFill>
        </p:spPr>
      </p:sp>
      <p:sp>
        <p:nvSpPr>
          <p:cNvPr name="AutoShape 16" id="16"/>
          <p:cNvSpPr/>
          <p:nvPr/>
        </p:nvSpPr>
        <p:spPr>
          <a:xfrm rot="-5400000">
            <a:off x="8483168" y="-4883677"/>
            <a:ext cx="86907" cy="14000672"/>
          </a:xfrm>
          <a:prstGeom prst="rect">
            <a:avLst/>
          </a:prstGeom>
          <a:solidFill>
            <a:srgbClr val="000000"/>
          </a:solidFill>
        </p:spPr>
      </p:sp>
      <p:sp>
        <p:nvSpPr>
          <p:cNvPr name="AutoShape 17" id="17"/>
          <p:cNvSpPr/>
          <p:nvPr/>
        </p:nvSpPr>
        <p:spPr>
          <a:xfrm rot="0">
            <a:off x="17055241" y="-114300"/>
            <a:ext cx="9525" cy="10675512"/>
          </a:xfrm>
          <a:prstGeom prst="rect">
            <a:avLst/>
          </a:prstGeom>
          <a:solidFill>
            <a:srgbClr val="000000"/>
          </a:solidFill>
        </p:spPr>
      </p:sp>
      <p:grpSp>
        <p:nvGrpSpPr>
          <p:cNvPr name="Group 18" id="18"/>
          <p:cNvGrpSpPr/>
          <p:nvPr/>
        </p:nvGrpSpPr>
        <p:grpSpPr>
          <a:xfrm rot="0">
            <a:off x="17610255" y="9290669"/>
            <a:ext cx="152400" cy="609600"/>
            <a:chOff x="0" y="0"/>
            <a:chExt cx="203200" cy="812800"/>
          </a:xfrm>
        </p:grpSpPr>
        <p:grpSp>
          <p:nvGrpSpPr>
            <p:cNvPr name="Group 19" id="19"/>
            <p:cNvGrpSpPr>
              <a:grpSpLocks noChangeAspect="true"/>
            </p:cNvGrpSpPr>
            <p:nvPr/>
          </p:nvGrpSpPr>
          <p:grpSpPr>
            <a:xfrm rot="-10800000">
              <a:off x="0" y="304800"/>
              <a:ext cx="203200" cy="203200"/>
              <a:chOff x="0" y="0"/>
              <a:chExt cx="6355080" cy="6355080"/>
            </a:xfrm>
          </p:grpSpPr>
          <p:sp>
            <p:nvSpPr>
              <p:cNvPr name="Freeform 20" id="20"/>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21" id="21"/>
            <p:cNvGrpSpPr>
              <a:grpSpLocks noChangeAspect="true"/>
            </p:cNvGrpSpPr>
            <p:nvPr/>
          </p:nvGrpSpPr>
          <p:grpSpPr>
            <a:xfrm rot="-10800000">
              <a:off x="0" y="609600"/>
              <a:ext cx="203200" cy="203200"/>
              <a:chOff x="0" y="0"/>
              <a:chExt cx="6355080" cy="6355080"/>
            </a:xfrm>
          </p:grpSpPr>
          <p:sp>
            <p:nvSpPr>
              <p:cNvPr name="Freeform 22" id="22"/>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23" id="23"/>
            <p:cNvGrpSpPr>
              <a:grpSpLocks noChangeAspect="true"/>
            </p:cNvGrpSpPr>
            <p:nvPr/>
          </p:nvGrpSpPr>
          <p:grpSpPr>
            <a:xfrm rot="-10800000">
              <a:off x="0" y="0"/>
              <a:ext cx="203200" cy="203200"/>
              <a:chOff x="0" y="0"/>
              <a:chExt cx="6355080" cy="6355080"/>
            </a:xfrm>
          </p:grpSpPr>
          <p:sp>
            <p:nvSpPr>
              <p:cNvPr name="Freeform 24" id="24"/>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pic>
        <p:nvPicPr>
          <p:cNvPr name="Picture 25" id="2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5073580" y="2909454"/>
            <a:ext cx="453378" cy="453378"/>
          </a:xfrm>
          <a:prstGeom prst="rect">
            <a:avLst/>
          </a:prstGeom>
        </p:spPr>
      </p:pic>
      <p:pic>
        <p:nvPicPr>
          <p:cNvPr name="Picture 26" id="2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5073580" y="4577889"/>
            <a:ext cx="453378" cy="453378"/>
          </a:xfrm>
          <a:prstGeom prst="rect">
            <a:avLst/>
          </a:prstGeom>
        </p:spPr>
      </p:pic>
      <p:pic>
        <p:nvPicPr>
          <p:cNvPr name="Picture 27" id="2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5073580" y="3743672"/>
            <a:ext cx="453378" cy="453378"/>
          </a:xfrm>
          <a:prstGeom prst="rect">
            <a:avLst/>
          </a:prstGeom>
        </p:spPr>
      </p:pic>
      <p:pic>
        <p:nvPicPr>
          <p:cNvPr name="Picture 28" id="2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5073580" y="5412107"/>
            <a:ext cx="453378" cy="453378"/>
          </a:xfrm>
          <a:prstGeom prst="rect">
            <a:avLst/>
          </a:prstGeom>
        </p:spPr>
      </p:pic>
      <p:pic>
        <p:nvPicPr>
          <p:cNvPr name="Picture 29" id="29"/>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5073580" y="6246325"/>
            <a:ext cx="453378" cy="453378"/>
          </a:xfrm>
          <a:prstGeom prst="rect">
            <a:avLst/>
          </a:prstGeom>
        </p:spPr>
      </p:pic>
      <p:pic>
        <p:nvPicPr>
          <p:cNvPr name="Picture 30" id="30"/>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5073580" y="7080542"/>
            <a:ext cx="453378" cy="453378"/>
          </a:xfrm>
          <a:prstGeom prst="rect">
            <a:avLst/>
          </a:prstGeom>
        </p:spPr>
      </p:pic>
      <p:grpSp>
        <p:nvGrpSpPr>
          <p:cNvPr name="Group 31" id="31"/>
          <p:cNvGrpSpPr/>
          <p:nvPr/>
        </p:nvGrpSpPr>
        <p:grpSpPr>
          <a:xfrm rot="-5400000">
            <a:off x="2049380" y="7307231"/>
            <a:ext cx="352480" cy="352480"/>
            <a:chOff x="0" y="0"/>
            <a:chExt cx="469974" cy="469974"/>
          </a:xfrm>
        </p:grpSpPr>
        <p:grpSp>
          <p:nvGrpSpPr>
            <p:cNvPr name="Group 32" id="32"/>
            <p:cNvGrpSpPr>
              <a:grpSpLocks noChangeAspect="true"/>
            </p:cNvGrpSpPr>
            <p:nvPr/>
          </p:nvGrpSpPr>
          <p:grpSpPr>
            <a:xfrm rot="0">
              <a:off x="0" y="0"/>
              <a:ext cx="469974" cy="469974"/>
              <a:chOff x="0" y="0"/>
              <a:chExt cx="6355080" cy="6355080"/>
            </a:xfrm>
          </p:grpSpPr>
          <p:sp>
            <p:nvSpPr>
              <p:cNvPr name="Freeform 33" id="33"/>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pic>
          <p:nvPicPr>
            <p:cNvPr name="Picture 34" id="3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78329" y="78329"/>
              <a:ext cx="313316" cy="313316"/>
            </a:xfrm>
            <a:prstGeom prst="rect">
              <a:avLst/>
            </a:prstGeom>
          </p:spPr>
        </p:pic>
      </p:grpSp>
      <p:grpSp>
        <p:nvGrpSpPr>
          <p:cNvPr name="Group 35" id="35"/>
          <p:cNvGrpSpPr/>
          <p:nvPr/>
        </p:nvGrpSpPr>
        <p:grpSpPr>
          <a:xfrm rot="5400000">
            <a:off x="1545335" y="7307231"/>
            <a:ext cx="352480" cy="352480"/>
            <a:chOff x="0" y="0"/>
            <a:chExt cx="469974" cy="469974"/>
          </a:xfrm>
        </p:grpSpPr>
        <p:grpSp>
          <p:nvGrpSpPr>
            <p:cNvPr name="Group 36" id="36"/>
            <p:cNvGrpSpPr>
              <a:grpSpLocks noChangeAspect="true"/>
            </p:cNvGrpSpPr>
            <p:nvPr/>
          </p:nvGrpSpPr>
          <p:grpSpPr>
            <a:xfrm rot="0">
              <a:off x="0" y="0"/>
              <a:ext cx="469974" cy="469974"/>
              <a:chOff x="0" y="0"/>
              <a:chExt cx="6355080" cy="6355080"/>
            </a:xfrm>
          </p:grpSpPr>
          <p:sp>
            <p:nvSpPr>
              <p:cNvPr name="Freeform 37" id="37"/>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pic>
          <p:nvPicPr>
            <p:cNvPr name="Picture 38" id="3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78329" y="78329"/>
              <a:ext cx="313316" cy="313316"/>
            </a:xfrm>
            <a:prstGeom prst="rect">
              <a:avLst/>
            </a:prstGeom>
          </p:spPr>
        </p:pic>
      </p:grpSp>
      <p:sp>
        <p:nvSpPr>
          <p:cNvPr name="AutoShape 39" id="39"/>
          <p:cNvSpPr/>
          <p:nvPr/>
        </p:nvSpPr>
        <p:spPr>
          <a:xfrm rot="0">
            <a:off x="2535935" y="3586503"/>
            <a:ext cx="9525" cy="991386"/>
          </a:xfrm>
          <a:prstGeom prst="rect">
            <a:avLst/>
          </a:prstGeom>
          <a:solidFill>
            <a:srgbClr val="000000"/>
          </a:solidFill>
        </p:spPr>
      </p:sp>
      <p:sp>
        <p:nvSpPr>
          <p:cNvPr name="AutoShape 40" id="40"/>
          <p:cNvSpPr/>
          <p:nvPr/>
        </p:nvSpPr>
        <p:spPr>
          <a:xfrm rot="0">
            <a:off x="8486478" y="3586503"/>
            <a:ext cx="9525" cy="991386"/>
          </a:xfrm>
          <a:prstGeom prst="rect">
            <a:avLst/>
          </a:prstGeom>
          <a:solidFill>
            <a:srgbClr val="000000"/>
          </a:solidFill>
        </p:spPr>
      </p:sp>
      <p:sp>
        <p:nvSpPr>
          <p:cNvPr name="AutoShape 41" id="41"/>
          <p:cNvSpPr/>
          <p:nvPr/>
        </p:nvSpPr>
        <p:spPr>
          <a:xfrm rot="0">
            <a:off x="1526285" y="3586503"/>
            <a:ext cx="9525" cy="991386"/>
          </a:xfrm>
          <a:prstGeom prst="rect">
            <a:avLst/>
          </a:prstGeom>
          <a:solidFill>
            <a:srgbClr val="000000"/>
          </a:solidFill>
        </p:spPr>
      </p:sp>
      <p:pic>
        <p:nvPicPr>
          <p:cNvPr name="Picture 42" id="42"/>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829390" y="3845769"/>
            <a:ext cx="443855" cy="395434"/>
          </a:xfrm>
          <a:prstGeom prst="rect">
            <a:avLst/>
          </a:prstGeom>
        </p:spPr>
      </p:pic>
      <p:sp>
        <p:nvSpPr>
          <p:cNvPr name="TextBox 43" id="43"/>
          <p:cNvSpPr txBox="true"/>
          <p:nvPr/>
        </p:nvSpPr>
        <p:spPr>
          <a:xfrm rot="0">
            <a:off x="2776082" y="3852877"/>
            <a:ext cx="5240700" cy="400897"/>
          </a:xfrm>
          <a:prstGeom prst="rect">
            <a:avLst/>
          </a:prstGeom>
        </p:spPr>
        <p:txBody>
          <a:bodyPr anchor="t" rtlCol="false" tIns="0" lIns="0" bIns="0" rIns="0">
            <a:spAutoFit/>
          </a:bodyPr>
          <a:lstStyle/>
          <a:p>
            <a:pPr>
              <a:lnSpc>
                <a:spcPts val="3219"/>
              </a:lnSpc>
            </a:pPr>
            <a:r>
              <a:rPr lang="en-US" sz="2300" spc="276" u="sng">
                <a:solidFill>
                  <a:srgbClr val="000000"/>
                </a:solidFill>
                <a:latin typeface="Anonymous Pro Bold"/>
              </a:rPr>
              <a:t>To</a:t>
            </a:r>
            <a:r>
              <a:rPr lang="en-US" sz="2300" spc="276" u="sng">
                <a:solidFill>
                  <a:srgbClr val="000000"/>
                </a:solidFill>
                <a:latin typeface="Anonymous Pro Bold"/>
              </a:rPr>
              <a:t>day's Topics</a:t>
            </a:r>
          </a:p>
        </p:txBody>
      </p:sp>
      <p:sp>
        <p:nvSpPr>
          <p:cNvPr name="TextBox 44" id="44"/>
          <p:cNvSpPr txBox="true"/>
          <p:nvPr/>
        </p:nvSpPr>
        <p:spPr>
          <a:xfrm rot="0">
            <a:off x="1526285" y="2509404"/>
            <a:ext cx="7437968" cy="723900"/>
          </a:xfrm>
          <a:prstGeom prst="rect">
            <a:avLst/>
          </a:prstGeom>
        </p:spPr>
        <p:txBody>
          <a:bodyPr anchor="t" rtlCol="false" tIns="0" lIns="0" bIns="0" rIns="0">
            <a:spAutoFit/>
          </a:bodyPr>
          <a:lstStyle/>
          <a:p>
            <a:pPr>
              <a:lnSpc>
                <a:spcPts val="5550"/>
              </a:lnSpc>
            </a:pPr>
            <a:r>
              <a:rPr lang="en-US" sz="5000" spc="80">
                <a:solidFill>
                  <a:srgbClr val="000000"/>
                </a:solidFill>
                <a:latin typeface="Montserrat Classic"/>
              </a:rPr>
              <a:t>Presentation Outline</a:t>
            </a:r>
          </a:p>
        </p:txBody>
      </p:sp>
      <p:sp>
        <p:nvSpPr>
          <p:cNvPr name="AutoShape 45" id="45"/>
          <p:cNvSpPr/>
          <p:nvPr/>
        </p:nvSpPr>
        <p:spPr>
          <a:xfrm rot="0">
            <a:off x="16857486" y="-194256"/>
            <a:ext cx="9525" cy="10675512"/>
          </a:xfrm>
          <a:prstGeom prst="rect">
            <a:avLst/>
          </a:prstGeom>
          <a:solidFill>
            <a:srgbClr val="000000"/>
          </a:solidFill>
        </p:spPr>
      </p:sp>
      <p:grpSp>
        <p:nvGrpSpPr>
          <p:cNvPr name="Group 46" id="46"/>
          <p:cNvGrpSpPr/>
          <p:nvPr/>
        </p:nvGrpSpPr>
        <p:grpSpPr>
          <a:xfrm rot="0">
            <a:off x="17610255" y="9290669"/>
            <a:ext cx="152400" cy="609600"/>
            <a:chOff x="0" y="0"/>
            <a:chExt cx="203200" cy="812800"/>
          </a:xfrm>
        </p:grpSpPr>
        <p:grpSp>
          <p:nvGrpSpPr>
            <p:cNvPr name="Group 47" id="47"/>
            <p:cNvGrpSpPr>
              <a:grpSpLocks noChangeAspect="true"/>
            </p:cNvGrpSpPr>
            <p:nvPr/>
          </p:nvGrpSpPr>
          <p:grpSpPr>
            <a:xfrm rot="-10800000">
              <a:off x="0" y="304800"/>
              <a:ext cx="203200" cy="203200"/>
              <a:chOff x="0" y="0"/>
              <a:chExt cx="6355080" cy="6355080"/>
            </a:xfrm>
          </p:grpSpPr>
          <p:sp>
            <p:nvSpPr>
              <p:cNvPr name="Freeform 48" id="48"/>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49" id="49"/>
            <p:cNvGrpSpPr>
              <a:grpSpLocks noChangeAspect="true"/>
            </p:cNvGrpSpPr>
            <p:nvPr/>
          </p:nvGrpSpPr>
          <p:grpSpPr>
            <a:xfrm rot="-10800000">
              <a:off x="0" y="609600"/>
              <a:ext cx="203200" cy="203200"/>
              <a:chOff x="0" y="0"/>
              <a:chExt cx="6355080" cy="6355080"/>
            </a:xfrm>
          </p:grpSpPr>
          <p:sp>
            <p:nvSpPr>
              <p:cNvPr name="Freeform 50" id="50"/>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51" id="51"/>
            <p:cNvGrpSpPr>
              <a:grpSpLocks noChangeAspect="true"/>
            </p:cNvGrpSpPr>
            <p:nvPr/>
          </p:nvGrpSpPr>
          <p:grpSpPr>
            <a:xfrm rot="-10800000">
              <a:off x="0" y="0"/>
              <a:ext cx="203200" cy="203200"/>
              <a:chOff x="0" y="0"/>
              <a:chExt cx="6355080" cy="6355080"/>
            </a:xfrm>
          </p:grpSpPr>
          <p:sp>
            <p:nvSpPr>
              <p:cNvPr name="Freeform 52" id="52"/>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pic>
        <p:nvPicPr>
          <p:cNvPr name="Picture 53" id="53"/>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7442233" y="720564"/>
            <a:ext cx="463046" cy="308136"/>
          </a:xfrm>
          <a:prstGeom prst="rect">
            <a:avLst/>
          </a:prstGeom>
        </p:spPr>
      </p:pic>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CCE8E1"/>
        </a:solidFill>
      </p:bgPr>
    </p:bg>
    <p:spTree>
      <p:nvGrpSpPr>
        <p:cNvPr id="1" name=""/>
        <p:cNvGrpSpPr/>
        <p:nvPr/>
      </p:nvGrpSpPr>
      <p:grpSpPr>
        <a:xfrm>
          <a:off x="0" y="0"/>
          <a:ext cx="0" cy="0"/>
          <a:chOff x="0" y="0"/>
          <a:chExt cx="0" cy="0"/>
        </a:xfrm>
      </p:grpSpPr>
      <p:sp>
        <p:nvSpPr>
          <p:cNvPr name="AutoShape 2" id="2"/>
          <p:cNvSpPr/>
          <p:nvPr/>
        </p:nvSpPr>
        <p:spPr>
          <a:xfrm rot="0">
            <a:off x="16857486" y="-194256"/>
            <a:ext cx="9525" cy="10675512"/>
          </a:xfrm>
          <a:prstGeom prst="rect">
            <a:avLst/>
          </a:prstGeom>
          <a:solidFill>
            <a:srgbClr val="000000"/>
          </a:solidFill>
        </p:spPr>
      </p:sp>
      <p:grpSp>
        <p:nvGrpSpPr>
          <p:cNvPr name="Group 3" id="3"/>
          <p:cNvGrpSpPr/>
          <p:nvPr/>
        </p:nvGrpSpPr>
        <p:grpSpPr>
          <a:xfrm rot="0">
            <a:off x="1339346" y="1571468"/>
            <a:ext cx="15050514" cy="7144064"/>
            <a:chOff x="0" y="0"/>
            <a:chExt cx="4776900" cy="2267463"/>
          </a:xfrm>
        </p:grpSpPr>
        <p:sp>
          <p:nvSpPr>
            <p:cNvPr name="Freeform 4" id="4"/>
            <p:cNvSpPr/>
            <p:nvPr/>
          </p:nvSpPr>
          <p:spPr>
            <a:xfrm>
              <a:off x="0" y="0"/>
              <a:ext cx="4776900" cy="2267463"/>
            </a:xfrm>
            <a:custGeom>
              <a:avLst/>
              <a:gdLst/>
              <a:ahLst/>
              <a:cxnLst/>
              <a:rect r="r" b="b" t="t" l="l"/>
              <a:pathLst>
                <a:path h="2267463" w="4776900">
                  <a:moveTo>
                    <a:pt x="0" y="0"/>
                  </a:moveTo>
                  <a:lnTo>
                    <a:pt x="0" y="2267463"/>
                  </a:lnTo>
                  <a:lnTo>
                    <a:pt x="4776900" y="2267463"/>
                  </a:lnTo>
                  <a:lnTo>
                    <a:pt x="4776900" y="0"/>
                  </a:lnTo>
                  <a:lnTo>
                    <a:pt x="0" y="0"/>
                  </a:lnTo>
                  <a:close/>
                  <a:moveTo>
                    <a:pt x="4715940" y="2206503"/>
                  </a:moveTo>
                  <a:lnTo>
                    <a:pt x="59690" y="2206503"/>
                  </a:lnTo>
                  <a:lnTo>
                    <a:pt x="59690" y="59690"/>
                  </a:lnTo>
                  <a:lnTo>
                    <a:pt x="4715940" y="59690"/>
                  </a:lnTo>
                  <a:lnTo>
                    <a:pt x="4715940" y="2206503"/>
                  </a:lnTo>
                  <a:close/>
                </a:path>
              </a:pathLst>
            </a:custGeom>
            <a:solidFill>
              <a:srgbClr val="000000"/>
            </a:solidFill>
          </p:spPr>
        </p:sp>
      </p:grpSp>
      <p:grpSp>
        <p:nvGrpSpPr>
          <p:cNvPr name="Group 5" id="5"/>
          <p:cNvGrpSpPr/>
          <p:nvPr/>
        </p:nvGrpSpPr>
        <p:grpSpPr>
          <a:xfrm rot="0">
            <a:off x="1339346" y="7985406"/>
            <a:ext cx="15050514" cy="730125"/>
            <a:chOff x="0" y="0"/>
            <a:chExt cx="20067352" cy="973500"/>
          </a:xfrm>
        </p:grpSpPr>
        <p:sp>
          <p:nvSpPr>
            <p:cNvPr name="AutoShape 6" id="6"/>
            <p:cNvSpPr/>
            <p:nvPr/>
          </p:nvSpPr>
          <p:spPr>
            <a:xfrm rot="0">
              <a:off x="0" y="0"/>
              <a:ext cx="20067352" cy="973500"/>
            </a:xfrm>
            <a:prstGeom prst="rect">
              <a:avLst/>
            </a:prstGeom>
            <a:solidFill>
              <a:srgbClr val="000000"/>
            </a:solidFill>
          </p:spPr>
        </p:sp>
        <p:sp>
          <p:nvSpPr>
            <p:cNvPr name="TextBox 7" id="7"/>
            <p:cNvSpPr txBox="true"/>
            <p:nvPr/>
          </p:nvSpPr>
          <p:spPr>
            <a:xfrm rot="0">
              <a:off x="3712733" y="239672"/>
              <a:ext cx="12641886" cy="494157"/>
            </a:xfrm>
            <a:prstGeom prst="rect">
              <a:avLst/>
            </a:prstGeom>
          </p:spPr>
          <p:txBody>
            <a:bodyPr anchor="t" rtlCol="false" tIns="0" lIns="0" bIns="0" rIns="0">
              <a:spAutoFit/>
            </a:bodyPr>
            <a:lstStyle/>
            <a:p>
              <a:pPr algn="ctr">
                <a:lnSpc>
                  <a:spcPts val="2735"/>
                </a:lnSpc>
              </a:pPr>
              <a:r>
                <a:rPr lang="en-US" sz="2399" spc="883">
                  <a:solidFill>
                    <a:srgbClr val="CCE8E1"/>
                  </a:solidFill>
                  <a:latin typeface="Anonymous Pro Bold"/>
                </a:rPr>
                <a:t>HEALTH INSURANCE</a:t>
              </a:r>
            </a:p>
          </p:txBody>
        </p:sp>
      </p:grpSp>
      <p:grpSp>
        <p:nvGrpSpPr>
          <p:cNvPr name="Group 8" id="8"/>
          <p:cNvGrpSpPr/>
          <p:nvPr/>
        </p:nvGrpSpPr>
        <p:grpSpPr>
          <a:xfrm rot="-5400000">
            <a:off x="15217357" y="1732599"/>
            <a:ext cx="392502" cy="953778"/>
            <a:chOff x="0" y="0"/>
            <a:chExt cx="523336" cy="1271704"/>
          </a:xfrm>
        </p:grpSpPr>
        <p:grpSp>
          <p:nvGrpSpPr>
            <p:cNvPr name="Group 9" id="9"/>
            <p:cNvGrpSpPr>
              <a:grpSpLocks noChangeAspect="true"/>
            </p:cNvGrpSpPr>
            <p:nvPr/>
          </p:nvGrpSpPr>
          <p:grpSpPr>
            <a:xfrm rot="0">
              <a:off x="0" y="748368"/>
              <a:ext cx="523336" cy="523336"/>
              <a:chOff x="0" y="0"/>
              <a:chExt cx="6355080" cy="6355080"/>
            </a:xfrm>
          </p:grpSpPr>
          <p:sp>
            <p:nvSpPr>
              <p:cNvPr name="Freeform 10" id="10"/>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pic>
          <p:nvPicPr>
            <p:cNvPr name="Picture 11" id="11"/>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87223" y="835591"/>
              <a:ext cx="348891" cy="348891"/>
            </a:xfrm>
            <a:prstGeom prst="rect">
              <a:avLst/>
            </a:prstGeom>
          </p:spPr>
        </p:pic>
        <p:grpSp>
          <p:nvGrpSpPr>
            <p:cNvPr name="Group 12" id="12"/>
            <p:cNvGrpSpPr>
              <a:grpSpLocks noChangeAspect="true"/>
            </p:cNvGrpSpPr>
            <p:nvPr/>
          </p:nvGrpSpPr>
          <p:grpSpPr>
            <a:xfrm rot="-10800000">
              <a:off x="0" y="0"/>
              <a:ext cx="523336" cy="523336"/>
              <a:chOff x="0" y="0"/>
              <a:chExt cx="6355080" cy="6355080"/>
            </a:xfrm>
          </p:grpSpPr>
          <p:sp>
            <p:nvSpPr>
              <p:cNvPr name="Freeform 13" id="13"/>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pic>
          <p:nvPicPr>
            <p:cNvPr name="Picture 14" id="1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87223" y="87223"/>
              <a:ext cx="348891" cy="348891"/>
            </a:xfrm>
            <a:prstGeom prst="rect">
              <a:avLst/>
            </a:prstGeom>
          </p:spPr>
        </p:pic>
      </p:grpSp>
      <p:pic>
        <p:nvPicPr>
          <p:cNvPr name="Picture 15" id="1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5848223" y="1991265"/>
            <a:ext cx="855366" cy="377916"/>
          </a:xfrm>
          <a:prstGeom prst="rect">
            <a:avLst/>
          </a:prstGeom>
        </p:spPr>
      </p:pic>
      <p:grpSp>
        <p:nvGrpSpPr>
          <p:cNvPr name="Group 16" id="16"/>
          <p:cNvGrpSpPr/>
          <p:nvPr/>
        </p:nvGrpSpPr>
        <p:grpSpPr>
          <a:xfrm rot="0">
            <a:off x="17610255" y="9290669"/>
            <a:ext cx="152400" cy="609600"/>
            <a:chOff x="0" y="0"/>
            <a:chExt cx="203200" cy="812800"/>
          </a:xfrm>
        </p:grpSpPr>
        <p:grpSp>
          <p:nvGrpSpPr>
            <p:cNvPr name="Group 17" id="17"/>
            <p:cNvGrpSpPr>
              <a:grpSpLocks noChangeAspect="true"/>
            </p:cNvGrpSpPr>
            <p:nvPr/>
          </p:nvGrpSpPr>
          <p:grpSpPr>
            <a:xfrm rot="-10800000">
              <a:off x="0" y="304800"/>
              <a:ext cx="203200" cy="203200"/>
              <a:chOff x="0" y="0"/>
              <a:chExt cx="6355080" cy="6355080"/>
            </a:xfrm>
          </p:grpSpPr>
          <p:sp>
            <p:nvSpPr>
              <p:cNvPr name="Freeform 18" id="18"/>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9" id="19"/>
            <p:cNvGrpSpPr>
              <a:grpSpLocks noChangeAspect="true"/>
            </p:cNvGrpSpPr>
            <p:nvPr/>
          </p:nvGrpSpPr>
          <p:grpSpPr>
            <a:xfrm rot="-10800000">
              <a:off x="0" y="609600"/>
              <a:ext cx="203200" cy="203200"/>
              <a:chOff x="0" y="0"/>
              <a:chExt cx="6355080" cy="6355080"/>
            </a:xfrm>
          </p:grpSpPr>
          <p:sp>
            <p:nvSpPr>
              <p:cNvPr name="Freeform 20" id="20"/>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21" id="21"/>
            <p:cNvGrpSpPr>
              <a:grpSpLocks noChangeAspect="true"/>
            </p:cNvGrpSpPr>
            <p:nvPr/>
          </p:nvGrpSpPr>
          <p:grpSpPr>
            <a:xfrm rot="-10800000">
              <a:off x="0" y="0"/>
              <a:ext cx="203200" cy="203200"/>
              <a:chOff x="0" y="0"/>
              <a:chExt cx="6355080" cy="6355080"/>
            </a:xfrm>
          </p:grpSpPr>
          <p:sp>
            <p:nvSpPr>
              <p:cNvPr name="Freeform 22" id="22"/>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pic>
        <p:nvPicPr>
          <p:cNvPr name="Picture 23" id="23"/>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7442233" y="720564"/>
            <a:ext cx="463046" cy="308136"/>
          </a:xfrm>
          <a:prstGeom prst="rect">
            <a:avLst/>
          </a:prstGeom>
        </p:spPr>
      </p:pic>
      <p:sp>
        <p:nvSpPr>
          <p:cNvPr name="TextBox 24" id="24"/>
          <p:cNvSpPr txBox="true"/>
          <p:nvPr/>
        </p:nvSpPr>
        <p:spPr>
          <a:xfrm rot="0">
            <a:off x="2792487" y="2647950"/>
            <a:ext cx="12144232" cy="4981575"/>
          </a:xfrm>
          <a:prstGeom prst="rect">
            <a:avLst/>
          </a:prstGeom>
        </p:spPr>
        <p:txBody>
          <a:bodyPr anchor="t" rtlCol="false" tIns="0" lIns="0" bIns="0" rIns="0">
            <a:spAutoFit/>
          </a:bodyPr>
          <a:lstStyle/>
          <a:p>
            <a:pPr algn="ctr">
              <a:lnSpc>
                <a:spcPts val="4372"/>
              </a:lnSpc>
            </a:pPr>
            <a:r>
              <a:rPr lang="en-US" sz="3644" spc="58">
                <a:solidFill>
                  <a:srgbClr val="000000"/>
                </a:solidFill>
                <a:latin typeface="Anonymous Pro"/>
              </a:rPr>
              <a:t>had to go to the doctors and be asked about your insurance information? </a:t>
            </a:r>
          </a:p>
          <a:p>
            <a:pPr algn="ctr">
              <a:lnSpc>
                <a:spcPts val="4372"/>
              </a:lnSpc>
            </a:pPr>
          </a:p>
          <a:p>
            <a:pPr algn="ctr">
              <a:lnSpc>
                <a:spcPts val="4372"/>
              </a:lnSpc>
            </a:pPr>
            <a:r>
              <a:rPr lang="en-US" sz="3644" spc="58">
                <a:solidFill>
                  <a:srgbClr val="000000"/>
                </a:solidFill>
                <a:latin typeface="Anonymous Pro"/>
              </a:rPr>
              <a:t>heard of the terms PPO or HMO, yet have no idea what they mean? </a:t>
            </a:r>
          </a:p>
          <a:p>
            <a:pPr algn="ctr">
              <a:lnSpc>
                <a:spcPts val="4372"/>
              </a:lnSpc>
            </a:pPr>
          </a:p>
          <a:p>
            <a:pPr algn="ctr">
              <a:lnSpc>
                <a:spcPts val="4372"/>
              </a:lnSpc>
            </a:pPr>
            <a:r>
              <a:rPr lang="en-US" sz="3644" spc="58">
                <a:solidFill>
                  <a:srgbClr val="000000"/>
                </a:solidFill>
                <a:latin typeface="Anonymous Pro"/>
              </a:rPr>
              <a:t>had to call your insurance company, but have no idea what number to call?  </a:t>
            </a:r>
          </a:p>
          <a:p>
            <a:pPr algn="ctr">
              <a:lnSpc>
                <a:spcPts val="4372"/>
              </a:lnSpc>
            </a:pPr>
            <a:r>
              <a:rPr lang="en-US" sz="3644" spc="58">
                <a:solidFill>
                  <a:srgbClr val="000000"/>
                </a:solidFill>
                <a:latin typeface="Anonymous Pro"/>
              </a:rPr>
              <a:t> </a:t>
            </a:r>
          </a:p>
        </p:txBody>
      </p:sp>
      <p:sp>
        <p:nvSpPr>
          <p:cNvPr name="TextBox 25" id="25"/>
          <p:cNvSpPr txBox="true"/>
          <p:nvPr/>
        </p:nvSpPr>
        <p:spPr>
          <a:xfrm rot="0">
            <a:off x="1715717" y="1897557"/>
            <a:ext cx="4323006" cy="508182"/>
          </a:xfrm>
          <a:prstGeom prst="rect">
            <a:avLst/>
          </a:prstGeom>
        </p:spPr>
        <p:txBody>
          <a:bodyPr anchor="t" rtlCol="false" tIns="0" lIns="0" bIns="0" rIns="0">
            <a:spAutoFit/>
          </a:bodyPr>
          <a:lstStyle/>
          <a:p>
            <a:pPr>
              <a:lnSpc>
                <a:spcPts val="4190"/>
              </a:lnSpc>
            </a:pPr>
            <a:r>
              <a:rPr lang="en-US" sz="2993" spc="359">
                <a:solidFill>
                  <a:srgbClr val="000000"/>
                </a:solidFill>
                <a:latin typeface="Anonymous Pro"/>
              </a:rPr>
              <a:t>Have you ever...</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CCE8E1"/>
        </a:solidFill>
      </p:bgPr>
    </p:bg>
    <p:spTree>
      <p:nvGrpSpPr>
        <p:cNvPr id="1" name=""/>
        <p:cNvGrpSpPr/>
        <p:nvPr/>
      </p:nvGrpSpPr>
      <p:grpSpPr>
        <a:xfrm>
          <a:off x="0" y="0"/>
          <a:ext cx="0" cy="0"/>
          <a:chOff x="0" y="0"/>
          <a:chExt cx="0" cy="0"/>
        </a:xfrm>
      </p:grpSpPr>
      <p:sp>
        <p:nvSpPr>
          <p:cNvPr name="AutoShape 2" id="2"/>
          <p:cNvSpPr/>
          <p:nvPr/>
        </p:nvSpPr>
        <p:spPr>
          <a:xfrm rot="0">
            <a:off x="17055241" y="-114300"/>
            <a:ext cx="9525" cy="10675512"/>
          </a:xfrm>
          <a:prstGeom prst="rect">
            <a:avLst/>
          </a:prstGeom>
          <a:solidFill>
            <a:srgbClr val="000000"/>
          </a:solidFill>
        </p:spPr>
      </p:sp>
      <p:sp>
        <p:nvSpPr>
          <p:cNvPr name="AutoShape 3" id="3"/>
          <p:cNvSpPr/>
          <p:nvPr/>
        </p:nvSpPr>
        <p:spPr>
          <a:xfrm rot="0">
            <a:off x="1797471" y="4006335"/>
            <a:ext cx="13578168" cy="9525"/>
          </a:xfrm>
          <a:prstGeom prst="rect">
            <a:avLst/>
          </a:prstGeom>
          <a:solidFill>
            <a:srgbClr val="000000"/>
          </a:solidFill>
        </p:spPr>
      </p:sp>
      <p:sp>
        <p:nvSpPr>
          <p:cNvPr name="AutoShape 4" id="4"/>
          <p:cNvSpPr/>
          <p:nvPr/>
        </p:nvSpPr>
        <p:spPr>
          <a:xfrm rot="0">
            <a:off x="1831696" y="5223456"/>
            <a:ext cx="13543943" cy="36647"/>
          </a:xfrm>
          <a:prstGeom prst="rect">
            <a:avLst/>
          </a:prstGeom>
          <a:solidFill>
            <a:srgbClr val="000000"/>
          </a:solidFill>
        </p:spPr>
      </p:sp>
      <p:sp>
        <p:nvSpPr>
          <p:cNvPr name="AutoShape 5" id="5"/>
          <p:cNvSpPr/>
          <p:nvPr/>
        </p:nvSpPr>
        <p:spPr>
          <a:xfrm rot="0">
            <a:off x="1780358" y="2009176"/>
            <a:ext cx="13509718" cy="78243"/>
          </a:xfrm>
          <a:prstGeom prst="rect">
            <a:avLst/>
          </a:prstGeom>
          <a:solidFill>
            <a:srgbClr val="000000"/>
          </a:solidFill>
        </p:spPr>
      </p:sp>
      <p:sp>
        <p:nvSpPr>
          <p:cNvPr name="AutoShape 6" id="6"/>
          <p:cNvSpPr/>
          <p:nvPr/>
        </p:nvSpPr>
        <p:spPr>
          <a:xfrm rot="0">
            <a:off x="1797471" y="8045945"/>
            <a:ext cx="13509718" cy="78243"/>
          </a:xfrm>
          <a:prstGeom prst="rect">
            <a:avLst/>
          </a:prstGeom>
          <a:solidFill>
            <a:srgbClr val="000000"/>
          </a:solidFill>
        </p:spPr>
      </p:sp>
      <p:sp>
        <p:nvSpPr>
          <p:cNvPr name="AutoShape 7" id="7"/>
          <p:cNvSpPr/>
          <p:nvPr/>
        </p:nvSpPr>
        <p:spPr>
          <a:xfrm rot="-5400000">
            <a:off x="3387054" y="6546939"/>
            <a:ext cx="1629300" cy="10296"/>
          </a:xfrm>
          <a:prstGeom prst="rect">
            <a:avLst/>
          </a:prstGeom>
          <a:solidFill>
            <a:srgbClr val="000000"/>
          </a:solidFill>
        </p:spPr>
      </p:sp>
      <p:sp>
        <p:nvSpPr>
          <p:cNvPr name="AutoShape 8" id="8"/>
          <p:cNvSpPr/>
          <p:nvPr/>
        </p:nvSpPr>
        <p:spPr>
          <a:xfrm rot="-5400000">
            <a:off x="9161058" y="6546939"/>
            <a:ext cx="1629300" cy="10296"/>
          </a:xfrm>
          <a:prstGeom prst="rect">
            <a:avLst/>
          </a:prstGeom>
          <a:solidFill>
            <a:srgbClr val="000000"/>
          </a:solidFill>
        </p:spPr>
      </p:sp>
      <p:grpSp>
        <p:nvGrpSpPr>
          <p:cNvPr name="Group 9" id="9"/>
          <p:cNvGrpSpPr/>
          <p:nvPr/>
        </p:nvGrpSpPr>
        <p:grpSpPr>
          <a:xfrm rot="5400000">
            <a:off x="2242837" y="909181"/>
            <a:ext cx="197941" cy="1088674"/>
            <a:chOff x="0" y="0"/>
            <a:chExt cx="263921" cy="1451565"/>
          </a:xfrm>
        </p:grpSpPr>
        <p:grpSp>
          <p:nvGrpSpPr>
            <p:cNvPr name="Group 10" id="10"/>
            <p:cNvGrpSpPr>
              <a:grpSpLocks noChangeAspect="true"/>
            </p:cNvGrpSpPr>
            <p:nvPr/>
          </p:nvGrpSpPr>
          <p:grpSpPr>
            <a:xfrm rot="-10800000">
              <a:off x="0" y="791763"/>
              <a:ext cx="263921" cy="263921"/>
              <a:chOff x="0" y="0"/>
              <a:chExt cx="6355080" cy="6355080"/>
            </a:xfrm>
          </p:grpSpPr>
          <p:sp>
            <p:nvSpPr>
              <p:cNvPr name="Freeform 11" id="11"/>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2" id="12"/>
            <p:cNvGrpSpPr>
              <a:grpSpLocks noChangeAspect="true"/>
            </p:cNvGrpSpPr>
            <p:nvPr/>
          </p:nvGrpSpPr>
          <p:grpSpPr>
            <a:xfrm rot="-10800000">
              <a:off x="0" y="1187644"/>
              <a:ext cx="263921" cy="263921"/>
              <a:chOff x="0" y="0"/>
              <a:chExt cx="6355080" cy="6355080"/>
            </a:xfrm>
          </p:grpSpPr>
          <p:sp>
            <p:nvSpPr>
              <p:cNvPr name="Freeform 13" id="13"/>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4" id="14"/>
            <p:cNvGrpSpPr>
              <a:grpSpLocks noChangeAspect="true"/>
            </p:cNvGrpSpPr>
            <p:nvPr/>
          </p:nvGrpSpPr>
          <p:grpSpPr>
            <a:xfrm rot="-10800000">
              <a:off x="0" y="395881"/>
              <a:ext cx="263921" cy="263921"/>
              <a:chOff x="0" y="0"/>
              <a:chExt cx="6355080" cy="6355080"/>
            </a:xfrm>
          </p:grpSpPr>
          <p:sp>
            <p:nvSpPr>
              <p:cNvPr name="Freeform 15" id="15"/>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6" id="16"/>
            <p:cNvGrpSpPr/>
            <p:nvPr/>
          </p:nvGrpSpPr>
          <p:grpSpPr>
            <a:xfrm rot="0">
              <a:off x="0" y="0"/>
              <a:ext cx="263921" cy="263921"/>
              <a:chOff x="0" y="0"/>
              <a:chExt cx="6350000" cy="6350000"/>
            </a:xfrm>
          </p:grpSpPr>
          <p:sp>
            <p:nvSpPr>
              <p:cNvPr name="Freeform 17" id="17"/>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grpSp>
      <p:grpSp>
        <p:nvGrpSpPr>
          <p:cNvPr name="Group 18" id="18"/>
          <p:cNvGrpSpPr/>
          <p:nvPr/>
        </p:nvGrpSpPr>
        <p:grpSpPr>
          <a:xfrm rot="0">
            <a:off x="17610255" y="9290669"/>
            <a:ext cx="152400" cy="609600"/>
            <a:chOff x="0" y="0"/>
            <a:chExt cx="203200" cy="812800"/>
          </a:xfrm>
        </p:grpSpPr>
        <p:grpSp>
          <p:nvGrpSpPr>
            <p:cNvPr name="Group 19" id="19"/>
            <p:cNvGrpSpPr>
              <a:grpSpLocks noChangeAspect="true"/>
            </p:cNvGrpSpPr>
            <p:nvPr/>
          </p:nvGrpSpPr>
          <p:grpSpPr>
            <a:xfrm rot="-10800000">
              <a:off x="0" y="304800"/>
              <a:ext cx="203200" cy="203200"/>
              <a:chOff x="0" y="0"/>
              <a:chExt cx="6355080" cy="6355080"/>
            </a:xfrm>
          </p:grpSpPr>
          <p:sp>
            <p:nvSpPr>
              <p:cNvPr name="Freeform 20" id="20"/>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21" id="21"/>
            <p:cNvGrpSpPr>
              <a:grpSpLocks noChangeAspect="true"/>
            </p:cNvGrpSpPr>
            <p:nvPr/>
          </p:nvGrpSpPr>
          <p:grpSpPr>
            <a:xfrm rot="-10800000">
              <a:off x="0" y="609600"/>
              <a:ext cx="203200" cy="203200"/>
              <a:chOff x="0" y="0"/>
              <a:chExt cx="6355080" cy="6355080"/>
            </a:xfrm>
          </p:grpSpPr>
          <p:sp>
            <p:nvSpPr>
              <p:cNvPr name="Freeform 22" id="22"/>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23" id="23"/>
            <p:cNvGrpSpPr>
              <a:grpSpLocks noChangeAspect="true"/>
            </p:cNvGrpSpPr>
            <p:nvPr/>
          </p:nvGrpSpPr>
          <p:grpSpPr>
            <a:xfrm rot="-10800000">
              <a:off x="0" y="0"/>
              <a:ext cx="203200" cy="203200"/>
              <a:chOff x="0" y="0"/>
              <a:chExt cx="6355080" cy="6355080"/>
            </a:xfrm>
          </p:grpSpPr>
          <p:sp>
            <p:nvSpPr>
              <p:cNvPr name="Freeform 24" id="24"/>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pic>
        <p:nvPicPr>
          <p:cNvPr name="Picture 25" id="2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7442233" y="720564"/>
            <a:ext cx="463046" cy="308136"/>
          </a:xfrm>
          <a:prstGeom prst="rect">
            <a:avLst/>
          </a:prstGeom>
        </p:spPr>
      </p:pic>
      <p:sp>
        <p:nvSpPr>
          <p:cNvPr name="AutoShape 26" id="26"/>
          <p:cNvSpPr/>
          <p:nvPr/>
        </p:nvSpPr>
        <p:spPr>
          <a:xfrm rot="-5400000">
            <a:off x="6433605" y="6554529"/>
            <a:ext cx="1629300" cy="29346"/>
          </a:xfrm>
          <a:prstGeom prst="rect">
            <a:avLst/>
          </a:prstGeom>
          <a:solidFill>
            <a:srgbClr val="000000"/>
          </a:solidFill>
        </p:spPr>
      </p:sp>
      <p:sp>
        <p:nvSpPr>
          <p:cNvPr name="AutoShape 27" id="27"/>
          <p:cNvSpPr/>
          <p:nvPr/>
        </p:nvSpPr>
        <p:spPr>
          <a:xfrm rot="-5400000">
            <a:off x="11899063" y="6554529"/>
            <a:ext cx="1629300" cy="29346"/>
          </a:xfrm>
          <a:prstGeom prst="rect">
            <a:avLst/>
          </a:prstGeom>
          <a:solidFill>
            <a:srgbClr val="000000"/>
          </a:solidFill>
        </p:spPr>
      </p:sp>
      <p:sp>
        <p:nvSpPr>
          <p:cNvPr name="AutoShape 28" id="28"/>
          <p:cNvSpPr/>
          <p:nvPr/>
        </p:nvSpPr>
        <p:spPr>
          <a:xfrm rot="-5400000">
            <a:off x="9141237" y="6527889"/>
            <a:ext cx="1629300" cy="29346"/>
          </a:xfrm>
          <a:prstGeom prst="rect">
            <a:avLst/>
          </a:prstGeom>
          <a:solidFill>
            <a:srgbClr val="000000"/>
          </a:solidFill>
        </p:spPr>
      </p:sp>
      <p:sp>
        <p:nvSpPr>
          <p:cNvPr name="AutoShape 29" id="29"/>
          <p:cNvSpPr/>
          <p:nvPr/>
        </p:nvSpPr>
        <p:spPr>
          <a:xfrm rot="-5400000">
            <a:off x="3387054" y="6484274"/>
            <a:ext cx="1629300" cy="29346"/>
          </a:xfrm>
          <a:prstGeom prst="rect">
            <a:avLst/>
          </a:prstGeom>
          <a:solidFill>
            <a:srgbClr val="000000"/>
          </a:solidFill>
        </p:spPr>
      </p:sp>
      <p:pic>
        <p:nvPicPr>
          <p:cNvPr name="Picture 30" id="30"/>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2139789" y="5830069"/>
            <a:ext cx="1368765" cy="739133"/>
          </a:xfrm>
          <a:prstGeom prst="rect">
            <a:avLst/>
          </a:prstGeom>
        </p:spPr>
      </p:pic>
      <p:pic>
        <p:nvPicPr>
          <p:cNvPr name="Picture 31" id="31"/>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5265845" y="5720513"/>
            <a:ext cx="720966" cy="958246"/>
          </a:xfrm>
          <a:prstGeom prst="rect">
            <a:avLst/>
          </a:prstGeom>
        </p:spPr>
      </p:pic>
      <p:pic>
        <p:nvPicPr>
          <p:cNvPr name="Picture 32" id="32"/>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7963169" y="5765499"/>
            <a:ext cx="1246771" cy="913260"/>
          </a:xfrm>
          <a:prstGeom prst="rect">
            <a:avLst/>
          </a:prstGeom>
        </p:spPr>
      </p:pic>
      <p:pic>
        <p:nvPicPr>
          <p:cNvPr name="Picture 33" id="33"/>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0952307" y="5684297"/>
            <a:ext cx="800997" cy="979813"/>
          </a:xfrm>
          <a:prstGeom prst="rect">
            <a:avLst/>
          </a:prstGeom>
        </p:spPr>
      </p:pic>
      <p:pic>
        <p:nvPicPr>
          <p:cNvPr name="Picture 34" id="34"/>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13534925" y="5754552"/>
            <a:ext cx="1305453" cy="1080262"/>
          </a:xfrm>
          <a:prstGeom prst="rect">
            <a:avLst/>
          </a:prstGeom>
        </p:spPr>
      </p:pic>
      <p:sp>
        <p:nvSpPr>
          <p:cNvPr name="TextBox 35" id="35"/>
          <p:cNvSpPr txBox="true"/>
          <p:nvPr/>
        </p:nvSpPr>
        <p:spPr>
          <a:xfrm rot="0">
            <a:off x="10190406" y="6895332"/>
            <a:ext cx="2324798" cy="701675"/>
          </a:xfrm>
          <a:prstGeom prst="rect">
            <a:avLst/>
          </a:prstGeom>
        </p:spPr>
        <p:txBody>
          <a:bodyPr anchor="t" rtlCol="false" tIns="0" lIns="0" bIns="0" rIns="0">
            <a:spAutoFit/>
          </a:bodyPr>
          <a:lstStyle/>
          <a:p>
            <a:pPr algn="ctr">
              <a:lnSpc>
                <a:spcPts val="2800"/>
              </a:lnSpc>
            </a:pPr>
            <a:r>
              <a:rPr lang="en-US" sz="2000" spc="240">
                <a:solidFill>
                  <a:srgbClr val="000000"/>
                </a:solidFill>
                <a:latin typeface="Anonymous Pro Bold"/>
              </a:rPr>
              <a:t>BEHAVIORAL HEALTH</a:t>
            </a:r>
          </a:p>
        </p:txBody>
      </p:sp>
      <p:sp>
        <p:nvSpPr>
          <p:cNvPr name="TextBox 36" id="36"/>
          <p:cNvSpPr txBox="true"/>
          <p:nvPr/>
        </p:nvSpPr>
        <p:spPr>
          <a:xfrm rot="0">
            <a:off x="13068115" y="6987407"/>
            <a:ext cx="2239073" cy="496622"/>
          </a:xfrm>
          <a:prstGeom prst="rect">
            <a:avLst/>
          </a:prstGeom>
        </p:spPr>
        <p:txBody>
          <a:bodyPr anchor="t" rtlCol="false" tIns="0" lIns="0" bIns="0" rIns="0">
            <a:spAutoFit/>
          </a:bodyPr>
          <a:lstStyle/>
          <a:p>
            <a:pPr algn="ctr">
              <a:lnSpc>
                <a:spcPts val="1824"/>
              </a:lnSpc>
            </a:pPr>
            <a:r>
              <a:rPr lang="en-US" sz="1824" spc="218">
                <a:solidFill>
                  <a:srgbClr val="000000"/>
                </a:solidFill>
                <a:latin typeface="Anonymous Pro Bold"/>
              </a:rPr>
              <a:t>REHABILITATION SERVICES</a:t>
            </a:r>
          </a:p>
        </p:txBody>
      </p:sp>
      <p:sp>
        <p:nvSpPr>
          <p:cNvPr name="TextBox 37" id="37"/>
          <p:cNvSpPr txBox="true"/>
          <p:nvPr/>
        </p:nvSpPr>
        <p:spPr>
          <a:xfrm rot="0">
            <a:off x="7424155" y="6964347"/>
            <a:ext cx="2324798" cy="349250"/>
          </a:xfrm>
          <a:prstGeom prst="rect">
            <a:avLst/>
          </a:prstGeom>
        </p:spPr>
        <p:txBody>
          <a:bodyPr anchor="t" rtlCol="false" tIns="0" lIns="0" bIns="0" rIns="0">
            <a:spAutoFit/>
          </a:bodyPr>
          <a:lstStyle/>
          <a:p>
            <a:pPr algn="ctr">
              <a:lnSpc>
                <a:spcPts val="2800"/>
              </a:lnSpc>
            </a:pPr>
            <a:r>
              <a:rPr lang="en-US" sz="2000" spc="240">
                <a:solidFill>
                  <a:srgbClr val="000000"/>
                </a:solidFill>
                <a:latin typeface="Anonymous Pro Bold"/>
              </a:rPr>
              <a:t>MEDICATION</a:t>
            </a:r>
          </a:p>
        </p:txBody>
      </p:sp>
      <p:sp>
        <p:nvSpPr>
          <p:cNvPr name="TextBox 38" id="38"/>
          <p:cNvSpPr txBox="true"/>
          <p:nvPr/>
        </p:nvSpPr>
        <p:spPr>
          <a:xfrm rot="0">
            <a:off x="4650514" y="6964347"/>
            <a:ext cx="2324798" cy="349250"/>
          </a:xfrm>
          <a:prstGeom prst="rect">
            <a:avLst/>
          </a:prstGeom>
        </p:spPr>
        <p:txBody>
          <a:bodyPr anchor="t" rtlCol="false" tIns="0" lIns="0" bIns="0" rIns="0">
            <a:spAutoFit/>
          </a:bodyPr>
          <a:lstStyle/>
          <a:p>
            <a:pPr algn="ctr">
              <a:lnSpc>
                <a:spcPts val="2800"/>
              </a:lnSpc>
            </a:pPr>
            <a:r>
              <a:rPr lang="en-US" sz="2000" spc="240">
                <a:solidFill>
                  <a:srgbClr val="000000"/>
                </a:solidFill>
                <a:latin typeface="Anonymous Pro Bold"/>
              </a:rPr>
              <a:t>DENTAL </a:t>
            </a:r>
          </a:p>
        </p:txBody>
      </p:sp>
      <p:sp>
        <p:nvSpPr>
          <p:cNvPr name="TextBox 39" id="39"/>
          <p:cNvSpPr txBox="true"/>
          <p:nvPr/>
        </p:nvSpPr>
        <p:spPr>
          <a:xfrm rot="0">
            <a:off x="1661773" y="6920732"/>
            <a:ext cx="2324798" cy="349250"/>
          </a:xfrm>
          <a:prstGeom prst="rect">
            <a:avLst/>
          </a:prstGeom>
        </p:spPr>
        <p:txBody>
          <a:bodyPr anchor="t" rtlCol="false" tIns="0" lIns="0" bIns="0" rIns="0">
            <a:spAutoFit/>
          </a:bodyPr>
          <a:lstStyle/>
          <a:p>
            <a:pPr algn="ctr">
              <a:lnSpc>
                <a:spcPts val="2800"/>
              </a:lnSpc>
            </a:pPr>
            <a:r>
              <a:rPr lang="en-US" sz="2000" spc="240">
                <a:solidFill>
                  <a:srgbClr val="000000"/>
                </a:solidFill>
                <a:latin typeface="Anonymous Pro Bold"/>
              </a:rPr>
              <a:t>VISION </a:t>
            </a:r>
          </a:p>
        </p:txBody>
      </p:sp>
      <p:sp>
        <p:nvSpPr>
          <p:cNvPr name="TextBox 40" id="40"/>
          <p:cNvSpPr txBox="true"/>
          <p:nvPr/>
        </p:nvSpPr>
        <p:spPr>
          <a:xfrm rot="0">
            <a:off x="1797471" y="2288805"/>
            <a:ext cx="13543943" cy="1428750"/>
          </a:xfrm>
          <a:prstGeom prst="rect">
            <a:avLst/>
          </a:prstGeom>
        </p:spPr>
        <p:txBody>
          <a:bodyPr anchor="t" rtlCol="false" tIns="0" lIns="0" bIns="0" rIns="0">
            <a:spAutoFit/>
          </a:bodyPr>
          <a:lstStyle/>
          <a:p>
            <a:pPr>
              <a:lnSpc>
                <a:spcPts val="5550"/>
              </a:lnSpc>
            </a:pPr>
            <a:r>
              <a:rPr lang="en-US" sz="5000" spc="80">
                <a:solidFill>
                  <a:srgbClr val="000000"/>
                </a:solidFill>
                <a:latin typeface="Montserrat Classic"/>
              </a:rPr>
              <a:t>What does it mean to have Health Insurance? </a:t>
            </a:r>
          </a:p>
        </p:txBody>
      </p:sp>
      <p:sp>
        <p:nvSpPr>
          <p:cNvPr name="TextBox 41" id="41"/>
          <p:cNvSpPr txBox="true"/>
          <p:nvPr/>
        </p:nvSpPr>
        <p:spPr>
          <a:xfrm rot="0">
            <a:off x="1814583" y="4199164"/>
            <a:ext cx="13509718" cy="753745"/>
          </a:xfrm>
          <a:prstGeom prst="rect">
            <a:avLst/>
          </a:prstGeom>
        </p:spPr>
        <p:txBody>
          <a:bodyPr anchor="t" rtlCol="false" tIns="0" lIns="0" bIns="0" rIns="0">
            <a:spAutoFit/>
          </a:bodyPr>
          <a:lstStyle/>
          <a:p>
            <a:pPr>
              <a:lnSpc>
                <a:spcPts val="3079"/>
              </a:lnSpc>
            </a:pPr>
            <a:r>
              <a:rPr lang="en-US" sz="2200" spc="264">
                <a:solidFill>
                  <a:srgbClr val="000000"/>
                </a:solidFill>
                <a:latin typeface="Anonymous Pro"/>
              </a:rPr>
              <a:t>Having health insurance provides you coverage for not just your medical expenses, but much more.  </a:t>
            </a:r>
          </a:p>
        </p:txBody>
      </p:sp>
      <p:sp>
        <p:nvSpPr>
          <p:cNvPr name="AutoShape 42" id="42"/>
          <p:cNvSpPr/>
          <p:nvPr/>
        </p:nvSpPr>
        <p:spPr>
          <a:xfrm rot="0">
            <a:off x="1780358" y="3997536"/>
            <a:ext cx="13543943" cy="36647"/>
          </a:xfrm>
          <a:prstGeom prst="rect">
            <a:avLst/>
          </a:prstGeom>
          <a:solidFill>
            <a:srgbClr val="000000"/>
          </a:solid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CCE8E1"/>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true" flipV="false" rot="-981833">
            <a:off x="13684007" y="1692775"/>
            <a:ext cx="1800952" cy="1679797"/>
          </a:xfrm>
          <a:prstGeom prst="rect">
            <a:avLst/>
          </a:prstGeom>
        </p:spPr>
      </p:pic>
      <p:sp>
        <p:nvSpPr>
          <p:cNvPr name="AutoShape 3" id="3"/>
          <p:cNvSpPr/>
          <p:nvPr/>
        </p:nvSpPr>
        <p:spPr>
          <a:xfrm rot="0">
            <a:off x="17055241" y="-114300"/>
            <a:ext cx="9525" cy="10675512"/>
          </a:xfrm>
          <a:prstGeom prst="rect">
            <a:avLst/>
          </a:prstGeom>
          <a:solidFill>
            <a:srgbClr val="000000"/>
          </a:solidFill>
        </p:spPr>
      </p:sp>
      <p:sp>
        <p:nvSpPr>
          <p:cNvPr name="AutoShape 4" id="4"/>
          <p:cNvSpPr/>
          <p:nvPr/>
        </p:nvSpPr>
        <p:spPr>
          <a:xfrm rot="0">
            <a:off x="1688811" y="2851012"/>
            <a:ext cx="13509718" cy="64083"/>
          </a:xfrm>
          <a:prstGeom prst="rect">
            <a:avLst/>
          </a:prstGeom>
          <a:solidFill>
            <a:srgbClr val="000000"/>
          </a:solidFill>
        </p:spPr>
      </p:sp>
      <p:grpSp>
        <p:nvGrpSpPr>
          <p:cNvPr name="Group 5" id="5"/>
          <p:cNvGrpSpPr/>
          <p:nvPr/>
        </p:nvGrpSpPr>
        <p:grpSpPr>
          <a:xfrm rot="0">
            <a:off x="2429817" y="2739077"/>
            <a:ext cx="287953" cy="287953"/>
            <a:chOff x="0" y="0"/>
            <a:chExt cx="6350000" cy="6350000"/>
          </a:xfrm>
        </p:grpSpPr>
        <p:sp>
          <p:nvSpPr>
            <p:cNvPr name="Freeform 6" id="6"/>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grpSp>
        <p:nvGrpSpPr>
          <p:cNvPr name="Group 7" id="7"/>
          <p:cNvGrpSpPr/>
          <p:nvPr/>
        </p:nvGrpSpPr>
        <p:grpSpPr>
          <a:xfrm rot="0">
            <a:off x="1797471" y="1113498"/>
            <a:ext cx="920300" cy="291557"/>
            <a:chOff x="0" y="0"/>
            <a:chExt cx="1227067" cy="388743"/>
          </a:xfrm>
        </p:grpSpPr>
        <p:sp>
          <p:nvSpPr>
            <p:cNvPr name="AutoShape 8" id="8"/>
            <p:cNvSpPr/>
            <p:nvPr/>
          </p:nvSpPr>
          <p:spPr>
            <a:xfrm rot="0">
              <a:off x="0" y="0"/>
              <a:ext cx="1227067" cy="388743"/>
            </a:xfrm>
            <a:prstGeom prst="rect">
              <a:avLst/>
            </a:prstGeom>
            <a:solidFill>
              <a:srgbClr val="000000"/>
            </a:solidFill>
          </p:spPr>
        </p:sp>
        <p:sp>
          <p:nvSpPr>
            <p:cNvPr name="TextBox 9" id="9"/>
            <p:cNvSpPr txBox="true"/>
            <p:nvPr/>
          </p:nvSpPr>
          <p:spPr>
            <a:xfrm rot="0">
              <a:off x="81306" y="90739"/>
              <a:ext cx="1064455" cy="207266"/>
            </a:xfrm>
            <a:prstGeom prst="rect">
              <a:avLst/>
            </a:prstGeom>
          </p:spPr>
          <p:txBody>
            <a:bodyPr anchor="t" rtlCol="false" tIns="0" lIns="0" bIns="0" rIns="0">
              <a:spAutoFit/>
            </a:bodyPr>
            <a:lstStyle/>
            <a:p>
              <a:pPr algn="ctr">
                <a:lnSpc>
                  <a:spcPts val="1139"/>
                </a:lnSpc>
              </a:pPr>
              <a:r>
                <a:rPr lang="en-US" sz="1000" spc="368">
                  <a:solidFill>
                    <a:srgbClr val="CCE8E1"/>
                  </a:solidFill>
                  <a:latin typeface="Montserrat Light Bold"/>
                </a:rPr>
                <a:t>NEXT</a:t>
              </a:r>
            </a:p>
          </p:txBody>
        </p:sp>
      </p:grpSp>
      <p:grpSp>
        <p:nvGrpSpPr>
          <p:cNvPr name="Group 10" id="10"/>
          <p:cNvGrpSpPr/>
          <p:nvPr/>
        </p:nvGrpSpPr>
        <p:grpSpPr>
          <a:xfrm rot="0">
            <a:off x="1402496" y="4227564"/>
            <a:ext cx="2655380" cy="5358380"/>
            <a:chOff x="0" y="0"/>
            <a:chExt cx="1125484" cy="2271152"/>
          </a:xfrm>
        </p:grpSpPr>
        <p:sp>
          <p:nvSpPr>
            <p:cNvPr name="Freeform 11" id="11"/>
            <p:cNvSpPr/>
            <p:nvPr/>
          </p:nvSpPr>
          <p:spPr>
            <a:xfrm>
              <a:off x="0" y="0"/>
              <a:ext cx="1125484" cy="2271152"/>
            </a:xfrm>
            <a:custGeom>
              <a:avLst/>
              <a:gdLst/>
              <a:ahLst/>
              <a:cxnLst/>
              <a:rect r="r" b="b" t="t" l="l"/>
              <a:pathLst>
                <a:path h="2271152" w="1125484">
                  <a:moveTo>
                    <a:pt x="0" y="0"/>
                  </a:moveTo>
                  <a:lnTo>
                    <a:pt x="0" y="2271152"/>
                  </a:lnTo>
                  <a:lnTo>
                    <a:pt x="1125484" y="2271152"/>
                  </a:lnTo>
                  <a:lnTo>
                    <a:pt x="1125484" y="0"/>
                  </a:lnTo>
                  <a:lnTo>
                    <a:pt x="0" y="0"/>
                  </a:lnTo>
                  <a:close/>
                  <a:moveTo>
                    <a:pt x="1064524" y="2210192"/>
                  </a:moveTo>
                  <a:lnTo>
                    <a:pt x="59690" y="2210192"/>
                  </a:lnTo>
                  <a:lnTo>
                    <a:pt x="59690" y="59690"/>
                  </a:lnTo>
                  <a:lnTo>
                    <a:pt x="1064524" y="59690"/>
                  </a:lnTo>
                  <a:lnTo>
                    <a:pt x="1064524" y="2210192"/>
                  </a:lnTo>
                  <a:close/>
                </a:path>
              </a:pathLst>
            </a:custGeom>
            <a:solidFill>
              <a:srgbClr val="231F20"/>
            </a:solidFill>
          </p:spPr>
        </p:sp>
      </p:grpSp>
      <p:grpSp>
        <p:nvGrpSpPr>
          <p:cNvPr name="Group 12" id="12"/>
          <p:cNvGrpSpPr/>
          <p:nvPr/>
        </p:nvGrpSpPr>
        <p:grpSpPr>
          <a:xfrm rot="0">
            <a:off x="4128124" y="4232326"/>
            <a:ext cx="3019925" cy="5363143"/>
            <a:chOff x="0" y="0"/>
            <a:chExt cx="1279996" cy="2273170"/>
          </a:xfrm>
        </p:grpSpPr>
        <p:sp>
          <p:nvSpPr>
            <p:cNvPr name="Freeform 13" id="13"/>
            <p:cNvSpPr/>
            <p:nvPr/>
          </p:nvSpPr>
          <p:spPr>
            <a:xfrm>
              <a:off x="0" y="0"/>
              <a:ext cx="1279996" cy="2273170"/>
            </a:xfrm>
            <a:custGeom>
              <a:avLst/>
              <a:gdLst/>
              <a:ahLst/>
              <a:cxnLst/>
              <a:rect r="r" b="b" t="t" l="l"/>
              <a:pathLst>
                <a:path h="2273170" w="1279996">
                  <a:moveTo>
                    <a:pt x="0" y="0"/>
                  </a:moveTo>
                  <a:lnTo>
                    <a:pt x="0" y="2273170"/>
                  </a:lnTo>
                  <a:lnTo>
                    <a:pt x="1279996" y="2273170"/>
                  </a:lnTo>
                  <a:lnTo>
                    <a:pt x="1279996" y="0"/>
                  </a:lnTo>
                  <a:lnTo>
                    <a:pt x="0" y="0"/>
                  </a:lnTo>
                  <a:close/>
                  <a:moveTo>
                    <a:pt x="1219036" y="2212210"/>
                  </a:moveTo>
                  <a:lnTo>
                    <a:pt x="59690" y="2212210"/>
                  </a:lnTo>
                  <a:lnTo>
                    <a:pt x="59690" y="59690"/>
                  </a:lnTo>
                  <a:lnTo>
                    <a:pt x="1219036" y="59690"/>
                  </a:lnTo>
                  <a:lnTo>
                    <a:pt x="1219036" y="2212210"/>
                  </a:lnTo>
                  <a:close/>
                </a:path>
              </a:pathLst>
            </a:custGeom>
            <a:solidFill>
              <a:srgbClr val="231F20"/>
            </a:solidFill>
          </p:spPr>
        </p:sp>
      </p:grpSp>
      <p:grpSp>
        <p:nvGrpSpPr>
          <p:cNvPr name="Group 14" id="14"/>
          <p:cNvGrpSpPr/>
          <p:nvPr/>
        </p:nvGrpSpPr>
        <p:grpSpPr>
          <a:xfrm rot="0">
            <a:off x="17610255" y="9290669"/>
            <a:ext cx="152400" cy="609600"/>
            <a:chOff x="0" y="0"/>
            <a:chExt cx="203200" cy="812800"/>
          </a:xfrm>
        </p:grpSpPr>
        <p:grpSp>
          <p:nvGrpSpPr>
            <p:cNvPr name="Group 15" id="15"/>
            <p:cNvGrpSpPr>
              <a:grpSpLocks noChangeAspect="true"/>
            </p:cNvGrpSpPr>
            <p:nvPr/>
          </p:nvGrpSpPr>
          <p:grpSpPr>
            <a:xfrm rot="-10800000">
              <a:off x="0" y="304800"/>
              <a:ext cx="203200" cy="203200"/>
              <a:chOff x="0" y="0"/>
              <a:chExt cx="6355080" cy="6355080"/>
            </a:xfrm>
          </p:grpSpPr>
          <p:sp>
            <p:nvSpPr>
              <p:cNvPr name="Freeform 16" id="16"/>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7" id="17"/>
            <p:cNvGrpSpPr>
              <a:grpSpLocks noChangeAspect="true"/>
            </p:cNvGrpSpPr>
            <p:nvPr/>
          </p:nvGrpSpPr>
          <p:grpSpPr>
            <a:xfrm rot="-10800000">
              <a:off x="0" y="609600"/>
              <a:ext cx="203200" cy="203200"/>
              <a:chOff x="0" y="0"/>
              <a:chExt cx="6355080" cy="6355080"/>
            </a:xfrm>
          </p:grpSpPr>
          <p:sp>
            <p:nvSpPr>
              <p:cNvPr name="Freeform 18" id="18"/>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9" id="19"/>
            <p:cNvGrpSpPr>
              <a:grpSpLocks noChangeAspect="true"/>
            </p:cNvGrpSpPr>
            <p:nvPr/>
          </p:nvGrpSpPr>
          <p:grpSpPr>
            <a:xfrm rot="-10800000">
              <a:off x="0" y="0"/>
              <a:ext cx="203200" cy="203200"/>
              <a:chOff x="0" y="0"/>
              <a:chExt cx="6355080" cy="6355080"/>
            </a:xfrm>
          </p:grpSpPr>
          <p:sp>
            <p:nvSpPr>
              <p:cNvPr name="Freeform 20" id="20"/>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pic>
        <p:nvPicPr>
          <p:cNvPr name="Picture 21" id="21"/>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7442233" y="720564"/>
            <a:ext cx="463046" cy="308136"/>
          </a:xfrm>
          <a:prstGeom prst="rect">
            <a:avLst/>
          </a:prstGeom>
        </p:spPr>
      </p:pic>
      <p:grpSp>
        <p:nvGrpSpPr>
          <p:cNvPr name="Group 22" id="22"/>
          <p:cNvGrpSpPr/>
          <p:nvPr/>
        </p:nvGrpSpPr>
        <p:grpSpPr>
          <a:xfrm rot="0">
            <a:off x="5439528" y="2739077"/>
            <a:ext cx="287953" cy="287953"/>
            <a:chOff x="0" y="0"/>
            <a:chExt cx="6350000" cy="6350000"/>
          </a:xfrm>
        </p:grpSpPr>
        <p:sp>
          <p:nvSpPr>
            <p:cNvPr name="Freeform 23" id="23"/>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grpSp>
        <p:nvGrpSpPr>
          <p:cNvPr name="Group 24" id="24"/>
          <p:cNvGrpSpPr/>
          <p:nvPr/>
        </p:nvGrpSpPr>
        <p:grpSpPr>
          <a:xfrm rot="0">
            <a:off x="8312381" y="2739077"/>
            <a:ext cx="287953" cy="287953"/>
            <a:chOff x="0" y="0"/>
            <a:chExt cx="6350000" cy="6350000"/>
          </a:xfrm>
        </p:grpSpPr>
        <p:sp>
          <p:nvSpPr>
            <p:cNvPr name="Freeform 25" id="25"/>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grpSp>
        <p:nvGrpSpPr>
          <p:cNvPr name="Group 26" id="26"/>
          <p:cNvGrpSpPr/>
          <p:nvPr/>
        </p:nvGrpSpPr>
        <p:grpSpPr>
          <a:xfrm rot="0">
            <a:off x="11130449" y="2739077"/>
            <a:ext cx="287953" cy="287953"/>
            <a:chOff x="0" y="0"/>
            <a:chExt cx="6350000" cy="6350000"/>
          </a:xfrm>
        </p:grpSpPr>
        <p:sp>
          <p:nvSpPr>
            <p:cNvPr name="Freeform 27" id="27"/>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grpSp>
        <p:nvGrpSpPr>
          <p:cNvPr name="Group 28" id="28"/>
          <p:cNvGrpSpPr/>
          <p:nvPr/>
        </p:nvGrpSpPr>
        <p:grpSpPr>
          <a:xfrm rot="0">
            <a:off x="13810866" y="2739077"/>
            <a:ext cx="287953" cy="287953"/>
            <a:chOff x="0" y="0"/>
            <a:chExt cx="6350000" cy="6350000"/>
          </a:xfrm>
        </p:grpSpPr>
        <p:sp>
          <p:nvSpPr>
            <p:cNvPr name="Freeform 29" id="29"/>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grpSp>
        <p:nvGrpSpPr>
          <p:cNvPr name="Group 30" id="30"/>
          <p:cNvGrpSpPr/>
          <p:nvPr/>
        </p:nvGrpSpPr>
        <p:grpSpPr>
          <a:xfrm rot="0">
            <a:off x="12694626" y="4232326"/>
            <a:ext cx="2650587" cy="5363143"/>
            <a:chOff x="0" y="0"/>
            <a:chExt cx="1123452" cy="2273170"/>
          </a:xfrm>
        </p:grpSpPr>
        <p:sp>
          <p:nvSpPr>
            <p:cNvPr name="Freeform 31" id="31"/>
            <p:cNvSpPr/>
            <p:nvPr/>
          </p:nvSpPr>
          <p:spPr>
            <a:xfrm>
              <a:off x="0" y="0"/>
              <a:ext cx="1123452" cy="2273170"/>
            </a:xfrm>
            <a:custGeom>
              <a:avLst/>
              <a:gdLst/>
              <a:ahLst/>
              <a:cxnLst/>
              <a:rect r="r" b="b" t="t" l="l"/>
              <a:pathLst>
                <a:path h="2273170" w="1123452">
                  <a:moveTo>
                    <a:pt x="0" y="0"/>
                  </a:moveTo>
                  <a:lnTo>
                    <a:pt x="0" y="2273170"/>
                  </a:lnTo>
                  <a:lnTo>
                    <a:pt x="1123452" y="2273170"/>
                  </a:lnTo>
                  <a:lnTo>
                    <a:pt x="1123452" y="0"/>
                  </a:lnTo>
                  <a:lnTo>
                    <a:pt x="0" y="0"/>
                  </a:lnTo>
                  <a:close/>
                  <a:moveTo>
                    <a:pt x="1062492" y="2212210"/>
                  </a:moveTo>
                  <a:lnTo>
                    <a:pt x="59690" y="2212210"/>
                  </a:lnTo>
                  <a:lnTo>
                    <a:pt x="59690" y="59690"/>
                  </a:lnTo>
                  <a:lnTo>
                    <a:pt x="1062492" y="59690"/>
                  </a:lnTo>
                  <a:lnTo>
                    <a:pt x="1062492" y="2212210"/>
                  </a:lnTo>
                  <a:close/>
                </a:path>
              </a:pathLst>
            </a:custGeom>
            <a:solidFill>
              <a:srgbClr val="231F20"/>
            </a:solidFill>
          </p:spPr>
        </p:sp>
      </p:grpSp>
      <p:grpSp>
        <p:nvGrpSpPr>
          <p:cNvPr name="Group 32" id="32"/>
          <p:cNvGrpSpPr/>
          <p:nvPr/>
        </p:nvGrpSpPr>
        <p:grpSpPr>
          <a:xfrm rot="0">
            <a:off x="9949133" y="4232326"/>
            <a:ext cx="2650587" cy="5363143"/>
            <a:chOff x="0" y="0"/>
            <a:chExt cx="1123452" cy="2273170"/>
          </a:xfrm>
        </p:grpSpPr>
        <p:sp>
          <p:nvSpPr>
            <p:cNvPr name="Freeform 33" id="33"/>
            <p:cNvSpPr/>
            <p:nvPr/>
          </p:nvSpPr>
          <p:spPr>
            <a:xfrm>
              <a:off x="0" y="0"/>
              <a:ext cx="1123452" cy="2273170"/>
            </a:xfrm>
            <a:custGeom>
              <a:avLst/>
              <a:gdLst/>
              <a:ahLst/>
              <a:cxnLst/>
              <a:rect r="r" b="b" t="t" l="l"/>
              <a:pathLst>
                <a:path h="2273170" w="1123452">
                  <a:moveTo>
                    <a:pt x="0" y="0"/>
                  </a:moveTo>
                  <a:lnTo>
                    <a:pt x="0" y="2273170"/>
                  </a:lnTo>
                  <a:lnTo>
                    <a:pt x="1123452" y="2273170"/>
                  </a:lnTo>
                  <a:lnTo>
                    <a:pt x="1123452" y="0"/>
                  </a:lnTo>
                  <a:lnTo>
                    <a:pt x="0" y="0"/>
                  </a:lnTo>
                  <a:close/>
                  <a:moveTo>
                    <a:pt x="1062492" y="2212210"/>
                  </a:moveTo>
                  <a:lnTo>
                    <a:pt x="59690" y="2212210"/>
                  </a:lnTo>
                  <a:lnTo>
                    <a:pt x="59690" y="59690"/>
                  </a:lnTo>
                  <a:lnTo>
                    <a:pt x="1062492" y="59690"/>
                  </a:lnTo>
                  <a:lnTo>
                    <a:pt x="1062492" y="2212210"/>
                  </a:lnTo>
                  <a:close/>
                </a:path>
              </a:pathLst>
            </a:custGeom>
            <a:solidFill>
              <a:srgbClr val="231F20"/>
            </a:solidFill>
          </p:spPr>
        </p:sp>
      </p:grpSp>
      <p:grpSp>
        <p:nvGrpSpPr>
          <p:cNvPr name="Group 34" id="34"/>
          <p:cNvGrpSpPr/>
          <p:nvPr/>
        </p:nvGrpSpPr>
        <p:grpSpPr>
          <a:xfrm rot="0">
            <a:off x="7222264" y="4232326"/>
            <a:ext cx="2650587" cy="5363143"/>
            <a:chOff x="0" y="0"/>
            <a:chExt cx="1123452" cy="2273170"/>
          </a:xfrm>
        </p:grpSpPr>
        <p:sp>
          <p:nvSpPr>
            <p:cNvPr name="Freeform 35" id="35"/>
            <p:cNvSpPr/>
            <p:nvPr/>
          </p:nvSpPr>
          <p:spPr>
            <a:xfrm>
              <a:off x="0" y="0"/>
              <a:ext cx="1123452" cy="2273170"/>
            </a:xfrm>
            <a:custGeom>
              <a:avLst/>
              <a:gdLst/>
              <a:ahLst/>
              <a:cxnLst/>
              <a:rect r="r" b="b" t="t" l="l"/>
              <a:pathLst>
                <a:path h="2273170" w="1123452">
                  <a:moveTo>
                    <a:pt x="0" y="0"/>
                  </a:moveTo>
                  <a:lnTo>
                    <a:pt x="0" y="2273170"/>
                  </a:lnTo>
                  <a:lnTo>
                    <a:pt x="1123452" y="2273170"/>
                  </a:lnTo>
                  <a:lnTo>
                    <a:pt x="1123452" y="0"/>
                  </a:lnTo>
                  <a:lnTo>
                    <a:pt x="0" y="0"/>
                  </a:lnTo>
                  <a:close/>
                  <a:moveTo>
                    <a:pt x="1062492" y="2212210"/>
                  </a:moveTo>
                  <a:lnTo>
                    <a:pt x="59690" y="2212210"/>
                  </a:lnTo>
                  <a:lnTo>
                    <a:pt x="59690" y="59690"/>
                  </a:lnTo>
                  <a:lnTo>
                    <a:pt x="1062492" y="59690"/>
                  </a:lnTo>
                  <a:lnTo>
                    <a:pt x="1062492" y="2212210"/>
                  </a:lnTo>
                  <a:close/>
                </a:path>
              </a:pathLst>
            </a:custGeom>
            <a:solidFill>
              <a:srgbClr val="231F20"/>
            </a:solidFill>
          </p:spPr>
        </p:sp>
      </p:grpSp>
      <p:sp>
        <p:nvSpPr>
          <p:cNvPr name="TextBox 36" id="36"/>
          <p:cNvSpPr txBox="true"/>
          <p:nvPr/>
        </p:nvSpPr>
        <p:spPr>
          <a:xfrm rot="0">
            <a:off x="1605139" y="4385309"/>
            <a:ext cx="2250094" cy="4923156"/>
          </a:xfrm>
          <a:prstGeom prst="rect">
            <a:avLst/>
          </a:prstGeom>
        </p:spPr>
        <p:txBody>
          <a:bodyPr anchor="t" rtlCol="false" tIns="0" lIns="0" bIns="0" rIns="0">
            <a:spAutoFit/>
          </a:bodyPr>
          <a:lstStyle/>
          <a:p>
            <a:pPr marL="0" indent="0" lvl="0">
              <a:lnSpc>
                <a:spcPts val="3039"/>
              </a:lnSpc>
              <a:spcBef>
                <a:spcPct val="0"/>
              </a:spcBef>
            </a:pPr>
            <a:r>
              <a:rPr lang="en-US" sz="1899" spc="37">
                <a:solidFill>
                  <a:srgbClr val="000000"/>
                </a:solidFill>
                <a:latin typeface="Clear Sans Regular"/>
              </a:rPr>
              <a:t>Groups your health insurance or plan has a contract with to provide services. Anyone who is apart of the group is considered "in-network". Those whoa re not in the group are considered "out-of-network" and have limited benefits.  </a:t>
            </a:r>
          </a:p>
        </p:txBody>
      </p:sp>
      <p:sp>
        <p:nvSpPr>
          <p:cNvPr name="TextBox 37" id="37"/>
          <p:cNvSpPr txBox="true"/>
          <p:nvPr/>
        </p:nvSpPr>
        <p:spPr>
          <a:xfrm rot="0">
            <a:off x="12886719" y="4325619"/>
            <a:ext cx="2266399" cy="5123815"/>
          </a:xfrm>
          <a:prstGeom prst="rect">
            <a:avLst/>
          </a:prstGeom>
        </p:spPr>
        <p:txBody>
          <a:bodyPr anchor="t" rtlCol="false" tIns="0" lIns="0" bIns="0" rIns="0">
            <a:spAutoFit/>
          </a:bodyPr>
          <a:lstStyle/>
          <a:p>
            <a:pPr marL="0" indent="0" lvl="0">
              <a:lnSpc>
                <a:spcPts val="2719"/>
              </a:lnSpc>
              <a:spcBef>
                <a:spcPct val="0"/>
              </a:spcBef>
            </a:pPr>
            <a:r>
              <a:rPr lang="en-US" sz="1699" spc="33">
                <a:solidFill>
                  <a:srgbClr val="000000"/>
                </a:solidFill>
                <a:latin typeface="Clear Sans Regular"/>
              </a:rPr>
              <a:t>The maximum dollar amount on which insurance payment is based for covered health care products and services. This may also be called "eligible expenses", "Payment allowance" or "negotiated rate". If your provider charges more than the allowed amount, you may have to pay the difference. </a:t>
            </a:r>
          </a:p>
        </p:txBody>
      </p:sp>
      <p:sp>
        <p:nvSpPr>
          <p:cNvPr name="TextBox 38" id="38"/>
          <p:cNvSpPr txBox="true"/>
          <p:nvPr/>
        </p:nvSpPr>
        <p:spPr>
          <a:xfrm rot="0">
            <a:off x="12829795" y="3324593"/>
            <a:ext cx="2250094" cy="753745"/>
          </a:xfrm>
          <a:prstGeom prst="rect">
            <a:avLst/>
          </a:prstGeom>
        </p:spPr>
        <p:txBody>
          <a:bodyPr anchor="t" rtlCol="false" tIns="0" lIns="0" bIns="0" rIns="0">
            <a:spAutoFit/>
          </a:bodyPr>
          <a:lstStyle/>
          <a:p>
            <a:pPr algn="ctr">
              <a:lnSpc>
                <a:spcPts val="3079"/>
              </a:lnSpc>
            </a:pPr>
            <a:r>
              <a:rPr lang="en-US" sz="2199" spc="219">
                <a:solidFill>
                  <a:srgbClr val="000000"/>
                </a:solidFill>
                <a:latin typeface="Anonymous Pro Bold"/>
              </a:rPr>
              <a:t>ALLOWED AMOUNT</a:t>
            </a:r>
          </a:p>
        </p:txBody>
      </p:sp>
      <p:sp>
        <p:nvSpPr>
          <p:cNvPr name="TextBox 39" id="39"/>
          <p:cNvSpPr txBox="true"/>
          <p:nvPr/>
        </p:nvSpPr>
        <p:spPr>
          <a:xfrm rot="0">
            <a:off x="10146207" y="4325619"/>
            <a:ext cx="2256438" cy="4680586"/>
          </a:xfrm>
          <a:prstGeom prst="rect">
            <a:avLst/>
          </a:prstGeom>
        </p:spPr>
        <p:txBody>
          <a:bodyPr anchor="t" rtlCol="false" tIns="0" lIns="0" bIns="0" rIns="0">
            <a:spAutoFit/>
          </a:bodyPr>
          <a:lstStyle/>
          <a:p>
            <a:pPr marL="0" indent="0" lvl="0">
              <a:lnSpc>
                <a:spcPts val="2879"/>
              </a:lnSpc>
              <a:spcBef>
                <a:spcPct val="0"/>
              </a:spcBef>
            </a:pPr>
            <a:r>
              <a:rPr lang="en-US" sz="1799" spc="35">
                <a:solidFill>
                  <a:srgbClr val="000000"/>
                </a:solidFill>
                <a:latin typeface="Clear Sans Regular"/>
              </a:rPr>
              <a:t>A decision made by your health insurer that health care service, treatment plan, prescription drug, or durable medical equipment is necessary. Certain plans require preauthorization for certain services before you receive them. </a:t>
            </a:r>
          </a:p>
        </p:txBody>
      </p:sp>
      <p:sp>
        <p:nvSpPr>
          <p:cNvPr name="TextBox 40" id="40"/>
          <p:cNvSpPr txBox="true"/>
          <p:nvPr/>
        </p:nvSpPr>
        <p:spPr>
          <a:xfrm rot="0">
            <a:off x="9891553" y="3439847"/>
            <a:ext cx="2765747" cy="339725"/>
          </a:xfrm>
          <a:prstGeom prst="rect">
            <a:avLst/>
          </a:prstGeom>
        </p:spPr>
        <p:txBody>
          <a:bodyPr anchor="t" rtlCol="false" tIns="0" lIns="0" bIns="0" rIns="0">
            <a:spAutoFit/>
          </a:bodyPr>
          <a:lstStyle/>
          <a:p>
            <a:pPr>
              <a:lnSpc>
                <a:spcPts val="2799"/>
              </a:lnSpc>
            </a:pPr>
            <a:r>
              <a:rPr lang="en-US" sz="1999" spc="199">
                <a:solidFill>
                  <a:srgbClr val="000000"/>
                </a:solidFill>
                <a:latin typeface="Anonymous Pro Bold"/>
              </a:rPr>
              <a:t>PREAUTHORIZATION</a:t>
            </a:r>
          </a:p>
        </p:txBody>
      </p:sp>
      <p:sp>
        <p:nvSpPr>
          <p:cNvPr name="TextBox 41" id="41"/>
          <p:cNvSpPr txBox="true"/>
          <p:nvPr/>
        </p:nvSpPr>
        <p:spPr>
          <a:xfrm rot="0">
            <a:off x="1797471" y="3357296"/>
            <a:ext cx="2250094" cy="422275"/>
          </a:xfrm>
          <a:prstGeom prst="rect">
            <a:avLst/>
          </a:prstGeom>
        </p:spPr>
        <p:txBody>
          <a:bodyPr anchor="t" rtlCol="false" tIns="0" lIns="0" bIns="0" rIns="0">
            <a:spAutoFit/>
          </a:bodyPr>
          <a:lstStyle/>
          <a:p>
            <a:pPr>
              <a:lnSpc>
                <a:spcPts val="3499"/>
              </a:lnSpc>
            </a:pPr>
            <a:r>
              <a:rPr lang="en-US" sz="2499" spc="249">
                <a:solidFill>
                  <a:srgbClr val="000000"/>
                </a:solidFill>
                <a:latin typeface="Anonymous Pro Bold"/>
              </a:rPr>
              <a:t>NETWORK</a:t>
            </a:r>
          </a:p>
        </p:txBody>
      </p:sp>
      <p:sp>
        <p:nvSpPr>
          <p:cNvPr name="TextBox 42" id="42"/>
          <p:cNvSpPr txBox="true"/>
          <p:nvPr/>
        </p:nvSpPr>
        <p:spPr>
          <a:xfrm rot="0">
            <a:off x="4317407" y="4325619"/>
            <a:ext cx="2641357" cy="5042535"/>
          </a:xfrm>
          <a:prstGeom prst="rect">
            <a:avLst/>
          </a:prstGeom>
        </p:spPr>
        <p:txBody>
          <a:bodyPr anchor="t" rtlCol="false" tIns="0" lIns="0" bIns="0" rIns="0">
            <a:spAutoFit/>
          </a:bodyPr>
          <a:lstStyle/>
          <a:p>
            <a:pPr marL="0" indent="0" lvl="0">
              <a:lnSpc>
                <a:spcPts val="2879"/>
              </a:lnSpc>
              <a:spcBef>
                <a:spcPct val="0"/>
              </a:spcBef>
            </a:pPr>
            <a:r>
              <a:rPr lang="en-US" sz="1799" spc="35">
                <a:solidFill>
                  <a:srgbClr val="000000"/>
                </a:solidFill>
                <a:latin typeface="Clear Sans Regular"/>
              </a:rPr>
              <a:t>Must include items and services within at least these 10 categories; Emergency services, ambulatory services, hospitalization, maternity, mental health, rehab services/devices, prescription drugs, laboratory services, preventive and wellness services, pediatric, oral and vision  </a:t>
            </a:r>
          </a:p>
        </p:txBody>
      </p:sp>
      <p:sp>
        <p:nvSpPr>
          <p:cNvPr name="TextBox 43" id="43"/>
          <p:cNvSpPr txBox="true"/>
          <p:nvPr/>
        </p:nvSpPr>
        <p:spPr>
          <a:xfrm rot="0">
            <a:off x="4057877" y="3324593"/>
            <a:ext cx="3090172" cy="753745"/>
          </a:xfrm>
          <a:prstGeom prst="rect">
            <a:avLst/>
          </a:prstGeom>
        </p:spPr>
        <p:txBody>
          <a:bodyPr anchor="t" rtlCol="false" tIns="0" lIns="0" bIns="0" rIns="0">
            <a:spAutoFit/>
          </a:bodyPr>
          <a:lstStyle/>
          <a:p>
            <a:pPr algn="ctr">
              <a:lnSpc>
                <a:spcPts val="3079"/>
              </a:lnSpc>
            </a:pPr>
            <a:r>
              <a:rPr lang="en-US" sz="2199" spc="219">
                <a:solidFill>
                  <a:srgbClr val="000000"/>
                </a:solidFill>
                <a:latin typeface="Anonymous Pro Bold"/>
              </a:rPr>
              <a:t>ESSENTAIL HEALTH BENEFITS</a:t>
            </a:r>
          </a:p>
        </p:txBody>
      </p:sp>
      <p:sp>
        <p:nvSpPr>
          <p:cNvPr name="TextBox 44" id="44"/>
          <p:cNvSpPr txBox="true"/>
          <p:nvPr/>
        </p:nvSpPr>
        <p:spPr>
          <a:xfrm rot="0">
            <a:off x="7422510" y="4325619"/>
            <a:ext cx="2232634" cy="4438015"/>
          </a:xfrm>
          <a:prstGeom prst="rect">
            <a:avLst/>
          </a:prstGeom>
        </p:spPr>
        <p:txBody>
          <a:bodyPr anchor="t" rtlCol="false" tIns="0" lIns="0" bIns="0" rIns="0">
            <a:spAutoFit/>
          </a:bodyPr>
          <a:lstStyle/>
          <a:p>
            <a:pPr marL="0" indent="0" lvl="0">
              <a:lnSpc>
                <a:spcPts val="2719"/>
              </a:lnSpc>
              <a:spcBef>
                <a:spcPct val="0"/>
              </a:spcBef>
            </a:pPr>
            <a:r>
              <a:rPr lang="en-US" sz="1699" spc="33">
                <a:solidFill>
                  <a:srgbClr val="000000"/>
                </a:solidFill>
                <a:latin typeface="Clear Sans Regular"/>
              </a:rPr>
              <a:t>A written order from your primary care doctor for you to go see a specialist or to get certain medical services. Some plans require referrals for coverage. If your plan does and you were to not get a referral, there is a chance it will not be covered. </a:t>
            </a:r>
          </a:p>
        </p:txBody>
      </p:sp>
      <p:sp>
        <p:nvSpPr>
          <p:cNvPr name="TextBox 45" id="45"/>
          <p:cNvSpPr txBox="true"/>
          <p:nvPr/>
        </p:nvSpPr>
        <p:spPr>
          <a:xfrm rot="0">
            <a:off x="7422510" y="3416034"/>
            <a:ext cx="2250094" cy="422275"/>
          </a:xfrm>
          <a:prstGeom prst="rect">
            <a:avLst/>
          </a:prstGeom>
        </p:spPr>
        <p:txBody>
          <a:bodyPr anchor="t" rtlCol="false" tIns="0" lIns="0" bIns="0" rIns="0">
            <a:spAutoFit/>
          </a:bodyPr>
          <a:lstStyle/>
          <a:p>
            <a:pPr algn="ctr">
              <a:lnSpc>
                <a:spcPts val="3499"/>
              </a:lnSpc>
            </a:pPr>
            <a:r>
              <a:rPr lang="en-US" sz="2499" spc="249">
                <a:solidFill>
                  <a:srgbClr val="000000"/>
                </a:solidFill>
                <a:latin typeface="Anonymous Pro Bold"/>
              </a:rPr>
              <a:t>REFERRAL</a:t>
            </a:r>
          </a:p>
        </p:txBody>
      </p:sp>
      <p:sp>
        <p:nvSpPr>
          <p:cNvPr name="TextBox 46" id="46"/>
          <p:cNvSpPr txBox="true"/>
          <p:nvPr/>
        </p:nvSpPr>
        <p:spPr>
          <a:xfrm rot="0">
            <a:off x="1797471" y="1693143"/>
            <a:ext cx="10701155" cy="723900"/>
          </a:xfrm>
          <a:prstGeom prst="rect">
            <a:avLst/>
          </a:prstGeom>
        </p:spPr>
        <p:txBody>
          <a:bodyPr anchor="t" rtlCol="false" tIns="0" lIns="0" bIns="0" rIns="0">
            <a:spAutoFit/>
          </a:bodyPr>
          <a:lstStyle/>
          <a:p>
            <a:pPr>
              <a:lnSpc>
                <a:spcPts val="5550"/>
              </a:lnSpc>
            </a:pPr>
            <a:r>
              <a:rPr lang="en-US" sz="5000" spc="80">
                <a:solidFill>
                  <a:srgbClr val="000000"/>
                </a:solidFill>
                <a:latin typeface="Montserrat Classic"/>
              </a:rPr>
              <a:t>Terminology</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CCE8E1"/>
        </a:solidFill>
      </p:bgPr>
    </p:bg>
    <p:spTree>
      <p:nvGrpSpPr>
        <p:cNvPr id="1" name=""/>
        <p:cNvGrpSpPr/>
        <p:nvPr/>
      </p:nvGrpSpPr>
      <p:grpSpPr>
        <a:xfrm>
          <a:off x="0" y="0"/>
          <a:ext cx="0" cy="0"/>
          <a:chOff x="0" y="0"/>
          <a:chExt cx="0" cy="0"/>
        </a:xfrm>
      </p:grpSpPr>
      <p:sp>
        <p:nvSpPr>
          <p:cNvPr name="AutoShape 2" id="2"/>
          <p:cNvSpPr/>
          <p:nvPr/>
        </p:nvSpPr>
        <p:spPr>
          <a:xfrm rot="0">
            <a:off x="2389141" y="7504195"/>
            <a:ext cx="13509718" cy="64083"/>
          </a:xfrm>
          <a:prstGeom prst="rect">
            <a:avLst/>
          </a:prstGeom>
          <a:solidFill>
            <a:srgbClr val="000000"/>
          </a:solidFill>
        </p:spPr>
      </p:sp>
      <p:grpSp>
        <p:nvGrpSpPr>
          <p:cNvPr name="Group 3" id="3"/>
          <p:cNvGrpSpPr/>
          <p:nvPr/>
        </p:nvGrpSpPr>
        <p:grpSpPr>
          <a:xfrm rot="0">
            <a:off x="3212379" y="7392260"/>
            <a:ext cx="287953" cy="287953"/>
            <a:chOff x="0" y="0"/>
            <a:chExt cx="6350000" cy="6350000"/>
          </a:xfrm>
        </p:grpSpPr>
        <p:sp>
          <p:nvSpPr>
            <p:cNvPr name="Freeform 4" id="4"/>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grpSp>
        <p:nvGrpSpPr>
          <p:cNvPr name="Group 5" id="5"/>
          <p:cNvGrpSpPr/>
          <p:nvPr/>
        </p:nvGrpSpPr>
        <p:grpSpPr>
          <a:xfrm rot="0">
            <a:off x="1028700" y="8585743"/>
            <a:ext cx="920300" cy="291557"/>
            <a:chOff x="0" y="0"/>
            <a:chExt cx="1227067" cy="388743"/>
          </a:xfrm>
        </p:grpSpPr>
        <p:sp>
          <p:nvSpPr>
            <p:cNvPr name="AutoShape 6" id="6"/>
            <p:cNvSpPr/>
            <p:nvPr/>
          </p:nvSpPr>
          <p:spPr>
            <a:xfrm rot="0">
              <a:off x="0" y="0"/>
              <a:ext cx="1227067" cy="388743"/>
            </a:xfrm>
            <a:prstGeom prst="rect">
              <a:avLst/>
            </a:prstGeom>
            <a:solidFill>
              <a:srgbClr val="000000"/>
            </a:solidFill>
          </p:spPr>
        </p:sp>
        <p:sp>
          <p:nvSpPr>
            <p:cNvPr name="TextBox 7" id="7"/>
            <p:cNvSpPr txBox="true"/>
            <p:nvPr/>
          </p:nvSpPr>
          <p:spPr>
            <a:xfrm rot="0">
              <a:off x="81306" y="90739"/>
              <a:ext cx="1064455" cy="207266"/>
            </a:xfrm>
            <a:prstGeom prst="rect">
              <a:avLst/>
            </a:prstGeom>
          </p:spPr>
          <p:txBody>
            <a:bodyPr anchor="t" rtlCol="false" tIns="0" lIns="0" bIns="0" rIns="0">
              <a:spAutoFit/>
            </a:bodyPr>
            <a:lstStyle/>
            <a:p>
              <a:pPr algn="ctr">
                <a:lnSpc>
                  <a:spcPts val="1139"/>
                </a:lnSpc>
              </a:pPr>
              <a:r>
                <a:rPr lang="en-US" sz="1000" spc="368">
                  <a:solidFill>
                    <a:srgbClr val="CCE8E1"/>
                  </a:solidFill>
                  <a:latin typeface="Montserrat Light Bold"/>
                </a:rPr>
                <a:t>NEXT</a:t>
              </a:r>
            </a:p>
          </p:txBody>
        </p:sp>
      </p:grpSp>
      <p:grpSp>
        <p:nvGrpSpPr>
          <p:cNvPr name="Group 8" id="8"/>
          <p:cNvGrpSpPr/>
          <p:nvPr/>
        </p:nvGrpSpPr>
        <p:grpSpPr>
          <a:xfrm rot="0">
            <a:off x="6139857" y="7392260"/>
            <a:ext cx="287953" cy="287953"/>
            <a:chOff x="0" y="0"/>
            <a:chExt cx="6350000" cy="6350000"/>
          </a:xfrm>
        </p:grpSpPr>
        <p:sp>
          <p:nvSpPr>
            <p:cNvPr name="Freeform 9" id="9"/>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grpSp>
        <p:nvGrpSpPr>
          <p:cNvPr name="Group 10" id="10"/>
          <p:cNvGrpSpPr/>
          <p:nvPr/>
        </p:nvGrpSpPr>
        <p:grpSpPr>
          <a:xfrm rot="0">
            <a:off x="9012711" y="7392260"/>
            <a:ext cx="287953" cy="287953"/>
            <a:chOff x="0" y="0"/>
            <a:chExt cx="6350000" cy="6350000"/>
          </a:xfrm>
        </p:grpSpPr>
        <p:sp>
          <p:nvSpPr>
            <p:cNvPr name="Freeform 11" id="11"/>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grpSp>
        <p:nvGrpSpPr>
          <p:cNvPr name="Group 12" id="12"/>
          <p:cNvGrpSpPr/>
          <p:nvPr/>
        </p:nvGrpSpPr>
        <p:grpSpPr>
          <a:xfrm rot="0">
            <a:off x="11830779" y="7392260"/>
            <a:ext cx="287953" cy="287953"/>
            <a:chOff x="0" y="0"/>
            <a:chExt cx="6350000" cy="6350000"/>
          </a:xfrm>
        </p:grpSpPr>
        <p:sp>
          <p:nvSpPr>
            <p:cNvPr name="Freeform 13" id="13"/>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grpSp>
        <p:nvGrpSpPr>
          <p:cNvPr name="Group 14" id="14"/>
          <p:cNvGrpSpPr/>
          <p:nvPr/>
        </p:nvGrpSpPr>
        <p:grpSpPr>
          <a:xfrm rot="0">
            <a:off x="14511195" y="7392260"/>
            <a:ext cx="287953" cy="287953"/>
            <a:chOff x="0" y="0"/>
            <a:chExt cx="6350000" cy="6350000"/>
          </a:xfrm>
        </p:grpSpPr>
        <p:sp>
          <p:nvSpPr>
            <p:cNvPr name="Freeform 15" id="15"/>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grpSp>
        <p:nvGrpSpPr>
          <p:cNvPr name="Group 16" id="16"/>
          <p:cNvGrpSpPr/>
          <p:nvPr/>
        </p:nvGrpSpPr>
        <p:grpSpPr>
          <a:xfrm rot="0">
            <a:off x="2172642" y="1679146"/>
            <a:ext cx="2655380" cy="5358380"/>
            <a:chOff x="0" y="0"/>
            <a:chExt cx="1125484" cy="2271152"/>
          </a:xfrm>
        </p:grpSpPr>
        <p:sp>
          <p:nvSpPr>
            <p:cNvPr name="Freeform 17" id="17"/>
            <p:cNvSpPr/>
            <p:nvPr/>
          </p:nvSpPr>
          <p:spPr>
            <a:xfrm>
              <a:off x="0" y="0"/>
              <a:ext cx="1125484" cy="2271152"/>
            </a:xfrm>
            <a:custGeom>
              <a:avLst/>
              <a:gdLst/>
              <a:ahLst/>
              <a:cxnLst/>
              <a:rect r="r" b="b" t="t" l="l"/>
              <a:pathLst>
                <a:path h="2271152" w="1125484">
                  <a:moveTo>
                    <a:pt x="0" y="0"/>
                  </a:moveTo>
                  <a:lnTo>
                    <a:pt x="0" y="2271152"/>
                  </a:lnTo>
                  <a:lnTo>
                    <a:pt x="1125484" y="2271152"/>
                  </a:lnTo>
                  <a:lnTo>
                    <a:pt x="1125484" y="0"/>
                  </a:lnTo>
                  <a:lnTo>
                    <a:pt x="0" y="0"/>
                  </a:lnTo>
                  <a:close/>
                  <a:moveTo>
                    <a:pt x="1064524" y="2210192"/>
                  </a:moveTo>
                  <a:lnTo>
                    <a:pt x="59690" y="2210192"/>
                  </a:lnTo>
                  <a:lnTo>
                    <a:pt x="59690" y="59690"/>
                  </a:lnTo>
                  <a:lnTo>
                    <a:pt x="1064524" y="59690"/>
                  </a:lnTo>
                  <a:lnTo>
                    <a:pt x="1064524" y="2210192"/>
                  </a:lnTo>
                  <a:close/>
                </a:path>
              </a:pathLst>
            </a:custGeom>
            <a:solidFill>
              <a:srgbClr val="231F20"/>
            </a:solidFill>
          </p:spPr>
        </p:sp>
      </p:grpSp>
      <p:grpSp>
        <p:nvGrpSpPr>
          <p:cNvPr name="Group 18" id="18"/>
          <p:cNvGrpSpPr/>
          <p:nvPr/>
        </p:nvGrpSpPr>
        <p:grpSpPr>
          <a:xfrm rot="0">
            <a:off x="4898269" y="1683908"/>
            <a:ext cx="3019925" cy="5363143"/>
            <a:chOff x="0" y="0"/>
            <a:chExt cx="1279996" cy="2273170"/>
          </a:xfrm>
        </p:grpSpPr>
        <p:sp>
          <p:nvSpPr>
            <p:cNvPr name="Freeform 19" id="19"/>
            <p:cNvSpPr/>
            <p:nvPr/>
          </p:nvSpPr>
          <p:spPr>
            <a:xfrm>
              <a:off x="0" y="0"/>
              <a:ext cx="1279996" cy="2273170"/>
            </a:xfrm>
            <a:custGeom>
              <a:avLst/>
              <a:gdLst/>
              <a:ahLst/>
              <a:cxnLst/>
              <a:rect r="r" b="b" t="t" l="l"/>
              <a:pathLst>
                <a:path h="2273170" w="1279996">
                  <a:moveTo>
                    <a:pt x="0" y="0"/>
                  </a:moveTo>
                  <a:lnTo>
                    <a:pt x="0" y="2273170"/>
                  </a:lnTo>
                  <a:lnTo>
                    <a:pt x="1279996" y="2273170"/>
                  </a:lnTo>
                  <a:lnTo>
                    <a:pt x="1279996" y="0"/>
                  </a:lnTo>
                  <a:lnTo>
                    <a:pt x="0" y="0"/>
                  </a:lnTo>
                  <a:close/>
                  <a:moveTo>
                    <a:pt x="1219036" y="2212210"/>
                  </a:moveTo>
                  <a:lnTo>
                    <a:pt x="59690" y="2212210"/>
                  </a:lnTo>
                  <a:lnTo>
                    <a:pt x="59690" y="59690"/>
                  </a:lnTo>
                  <a:lnTo>
                    <a:pt x="1219036" y="59690"/>
                  </a:lnTo>
                  <a:lnTo>
                    <a:pt x="1219036" y="2212210"/>
                  </a:lnTo>
                  <a:close/>
                </a:path>
              </a:pathLst>
            </a:custGeom>
            <a:solidFill>
              <a:srgbClr val="231F20"/>
            </a:solidFill>
          </p:spPr>
        </p:sp>
      </p:grpSp>
      <p:grpSp>
        <p:nvGrpSpPr>
          <p:cNvPr name="Group 20" id="20"/>
          <p:cNvGrpSpPr/>
          <p:nvPr/>
        </p:nvGrpSpPr>
        <p:grpSpPr>
          <a:xfrm rot="0">
            <a:off x="13464772" y="1683908"/>
            <a:ext cx="2650587" cy="5363143"/>
            <a:chOff x="0" y="0"/>
            <a:chExt cx="1123452" cy="2273170"/>
          </a:xfrm>
        </p:grpSpPr>
        <p:sp>
          <p:nvSpPr>
            <p:cNvPr name="Freeform 21" id="21"/>
            <p:cNvSpPr/>
            <p:nvPr/>
          </p:nvSpPr>
          <p:spPr>
            <a:xfrm>
              <a:off x="0" y="0"/>
              <a:ext cx="1123452" cy="2273170"/>
            </a:xfrm>
            <a:custGeom>
              <a:avLst/>
              <a:gdLst/>
              <a:ahLst/>
              <a:cxnLst/>
              <a:rect r="r" b="b" t="t" l="l"/>
              <a:pathLst>
                <a:path h="2273170" w="1123452">
                  <a:moveTo>
                    <a:pt x="0" y="0"/>
                  </a:moveTo>
                  <a:lnTo>
                    <a:pt x="0" y="2273170"/>
                  </a:lnTo>
                  <a:lnTo>
                    <a:pt x="1123452" y="2273170"/>
                  </a:lnTo>
                  <a:lnTo>
                    <a:pt x="1123452" y="0"/>
                  </a:lnTo>
                  <a:lnTo>
                    <a:pt x="0" y="0"/>
                  </a:lnTo>
                  <a:close/>
                  <a:moveTo>
                    <a:pt x="1062492" y="2212210"/>
                  </a:moveTo>
                  <a:lnTo>
                    <a:pt x="59690" y="2212210"/>
                  </a:lnTo>
                  <a:lnTo>
                    <a:pt x="59690" y="59690"/>
                  </a:lnTo>
                  <a:lnTo>
                    <a:pt x="1062492" y="59690"/>
                  </a:lnTo>
                  <a:lnTo>
                    <a:pt x="1062492" y="2212210"/>
                  </a:lnTo>
                  <a:close/>
                </a:path>
              </a:pathLst>
            </a:custGeom>
            <a:solidFill>
              <a:srgbClr val="231F20"/>
            </a:solidFill>
          </p:spPr>
        </p:sp>
      </p:grpSp>
      <p:grpSp>
        <p:nvGrpSpPr>
          <p:cNvPr name="Group 22" id="22"/>
          <p:cNvGrpSpPr/>
          <p:nvPr/>
        </p:nvGrpSpPr>
        <p:grpSpPr>
          <a:xfrm rot="0">
            <a:off x="10719278" y="1683908"/>
            <a:ext cx="2650587" cy="5363143"/>
            <a:chOff x="0" y="0"/>
            <a:chExt cx="1123452" cy="2273170"/>
          </a:xfrm>
        </p:grpSpPr>
        <p:sp>
          <p:nvSpPr>
            <p:cNvPr name="Freeform 23" id="23"/>
            <p:cNvSpPr/>
            <p:nvPr/>
          </p:nvSpPr>
          <p:spPr>
            <a:xfrm>
              <a:off x="0" y="0"/>
              <a:ext cx="1123452" cy="2273170"/>
            </a:xfrm>
            <a:custGeom>
              <a:avLst/>
              <a:gdLst/>
              <a:ahLst/>
              <a:cxnLst/>
              <a:rect r="r" b="b" t="t" l="l"/>
              <a:pathLst>
                <a:path h="2273170" w="1123452">
                  <a:moveTo>
                    <a:pt x="0" y="0"/>
                  </a:moveTo>
                  <a:lnTo>
                    <a:pt x="0" y="2273170"/>
                  </a:lnTo>
                  <a:lnTo>
                    <a:pt x="1123452" y="2273170"/>
                  </a:lnTo>
                  <a:lnTo>
                    <a:pt x="1123452" y="0"/>
                  </a:lnTo>
                  <a:lnTo>
                    <a:pt x="0" y="0"/>
                  </a:lnTo>
                  <a:close/>
                  <a:moveTo>
                    <a:pt x="1062492" y="2212210"/>
                  </a:moveTo>
                  <a:lnTo>
                    <a:pt x="59690" y="2212210"/>
                  </a:lnTo>
                  <a:lnTo>
                    <a:pt x="59690" y="59690"/>
                  </a:lnTo>
                  <a:lnTo>
                    <a:pt x="1062492" y="59690"/>
                  </a:lnTo>
                  <a:lnTo>
                    <a:pt x="1062492" y="2212210"/>
                  </a:lnTo>
                  <a:close/>
                </a:path>
              </a:pathLst>
            </a:custGeom>
            <a:solidFill>
              <a:srgbClr val="231F20"/>
            </a:solidFill>
          </p:spPr>
        </p:sp>
      </p:grpSp>
      <p:grpSp>
        <p:nvGrpSpPr>
          <p:cNvPr name="Group 24" id="24"/>
          <p:cNvGrpSpPr/>
          <p:nvPr/>
        </p:nvGrpSpPr>
        <p:grpSpPr>
          <a:xfrm rot="0">
            <a:off x="7992409" y="1683908"/>
            <a:ext cx="2650587" cy="5363143"/>
            <a:chOff x="0" y="0"/>
            <a:chExt cx="1123452" cy="2273170"/>
          </a:xfrm>
        </p:grpSpPr>
        <p:sp>
          <p:nvSpPr>
            <p:cNvPr name="Freeform 25" id="25"/>
            <p:cNvSpPr/>
            <p:nvPr/>
          </p:nvSpPr>
          <p:spPr>
            <a:xfrm>
              <a:off x="0" y="0"/>
              <a:ext cx="1123452" cy="2273170"/>
            </a:xfrm>
            <a:custGeom>
              <a:avLst/>
              <a:gdLst/>
              <a:ahLst/>
              <a:cxnLst/>
              <a:rect r="r" b="b" t="t" l="l"/>
              <a:pathLst>
                <a:path h="2273170" w="1123452">
                  <a:moveTo>
                    <a:pt x="0" y="0"/>
                  </a:moveTo>
                  <a:lnTo>
                    <a:pt x="0" y="2273170"/>
                  </a:lnTo>
                  <a:lnTo>
                    <a:pt x="1123452" y="2273170"/>
                  </a:lnTo>
                  <a:lnTo>
                    <a:pt x="1123452" y="0"/>
                  </a:lnTo>
                  <a:lnTo>
                    <a:pt x="0" y="0"/>
                  </a:lnTo>
                  <a:close/>
                  <a:moveTo>
                    <a:pt x="1062492" y="2212210"/>
                  </a:moveTo>
                  <a:lnTo>
                    <a:pt x="59690" y="2212210"/>
                  </a:lnTo>
                  <a:lnTo>
                    <a:pt x="59690" y="59690"/>
                  </a:lnTo>
                  <a:lnTo>
                    <a:pt x="1062492" y="59690"/>
                  </a:lnTo>
                  <a:lnTo>
                    <a:pt x="1062492" y="2212210"/>
                  </a:lnTo>
                  <a:close/>
                </a:path>
              </a:pathLst>
            </a:custGeom>
            <a:solidFill>
              <a:srgbClr val="231F20"/>
            </a:solidFill>
          </p:spPr>
        </p:sp>
      </p:grpSp>
      <p:pic>
        <p:nvPicPr>
          <p:cNvPr name="Picture 26" id="2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172642" y="331782"/>
            <a:ext cx="2027396" cy="1393835"/>
          </a:xfrm>
          <a:prstGeom prst="rect">
            <a:avLst/>
          </a:prstGeom>
        </p:spPr>
      </p:pic>
      <p:sp>
        <p:nvSpPr>
          <p:cNvPr name="TextBox 27" id="27"/>
          <p:cNvSpPr txBox="true"/>
          <p:nvPr/>
        </p:nvSpPr>
        <p:spPr>
          <a:xfrm rot="0">
            <a:off x="13530125" y="7941263"/>
            <a:ext cx="2250094" cy="753745"/>
          </a:xfrm>
          <a:prstGeom prst="rect">
            <a:avLst/>
          </a:prstGeom>
        </p:spPr>
        <p:txBody>
          <a:bodyPr anchor="t" rtlCol="false" tIns="0" lIns="0" bIns="0" rIns="0">
            <a:spAutoFit/>
          </a:bodyPr>
          <a:lstStyle/>
          <a:p>
            <a:pPr algn="ctr">
              <a:lnSpc>
                <a:spcPts val="3079"/>
              </a:lnSpc>
            </a:pPr>
            <a:r>
              <a:rPr lang="en-US" sz="2199" spc="219">
                <a:solidFill>
                  <a:srgbClr val="000000"/>
                </a:solidFill>
                <a:latin typeface="Anonymous Pro Bold"/>
              </a:rPr>
              <a:t>OUT-OF-POCKET</a:t>
            </a:r>
          </a:p>
        </p:txBody>
      </p:sp>
      <p:sp>
        <p:nvSpPr>
          <p:cNvPr name="TextBox 28" id="28"/>
          <p:cNvSpPr txBox="true"/>
          <p:nvPr/>
        </p:nvSpPr>
        <p:spPr>
          <a:xfrm rot="0">
            <a:off x="10661698" y="7972696"/>
            <a:ext cx="2765747" cy="422275"/>
          </a:xfrm>
          <a:prstGeom prst="rect">
            <a:avLst/>
          </a:prstGeom>
        </p:spPr>
        <p:txBody>
          <a:bodyPr anchor="t" rtlCol="false" tIns="0" lIns="0" bIns="0" rIns="0">
            <a:spAutoFit/>
          </a:bodyPr>
          <a:lstStyle/>
          <a:p>
            <a:pPr algn="ctr">
              <a:lnSpc>
                <a:spcPts val="3499"/>
              </a:lnSpc>
            </a:pPr>
            <a:r>
              <a:rPr lang="en-US" sz="2499" spc="249">
                <a:solidFill>
                  <a:srgbClr val="000000"/>
                </a:solidFill>
                <a:latin typeface="Anonymous Pro Bold"/>
              </a:rPr>
              <a:t>CO-PAYMENT</a:t>
            </a:r>
          </a:p>
        </p:txBody>
      </p:sp>
      <p:sp>
        <p:nvSpPr>
          <p:cNvPr name="TextBox 29" id="29"/>
          <p:cNvSpPr txBox="true"/>
          <p:nvPr/>
        </p:nvSpPr>
        <p:spPr>
          <a:xfrm rot="0">
            <a:off x="2231308" y="7972696"/>
            <a:ext cx="2250094" cy="422275"/>
          </a:xfrm>
          <a:prstGeom prst="rect">
            <a:avLst/>
          </a:prstGeom>
        </p:spPr>
        <p:txBody>
          <a:bodyPr anchor="t" rtlCol="false" tIns="0" lIns="0" bIns="0" rIns="0">
            <a:spAutoFit/>
          </a:bodyPr>
          <a:lstStyle/>
          <a:p>
            <a:pPr algn="ctr">
              <a:lnSpc>
                <a:spcPts val="3499"/>
              </a:lnSpc>
            </a:pPr>
            <a:r>
              <a:rPr lang="en-US" sz="2499" spc="249">
                <a:solidFill>
                  <a:srgbClr val="000000"/>
                </a:solidFill>
                <a:latin typeface="Anonymous Pro Bold"/>
              </a:rPr>
              <a:t>PREMIUM</a:t>
            </a:r>
          </a:p>
        </p:txBody>
      </p:sp>
      <p:sp>
        <p:nvSpPr>
          <p:cNvPr name="TextBox 30" id="30"/>
          <p:cNvSpPr txBox="true"/>
          <p:nvPr/>
        </p:nvSpPr>
        <p:spPr>
          <a:xfrm rot="0">
            <a:off x="4738748" y="7972696"/>
            <a:ext cx="3090172" cy="422275"/>
          </a:xfrm>
          <a:prstGeom prst="rect">
            <a:avLst/>
          </a:prstGeom>
        </p:spPr>
        <p:txBody>
          <a:bodyPr anchor="t" rtlCol="false" tIns="0" lIns="0" bIns="0" rIns="0">
            <a:spAutoFit/>
          </a:bodyPr>
          <a:lstStyle/>
          <a:p>
            <a:pPr algn="ctr">
              <a:lnSpc>
                <a:spcPts val="3499"/>
              </a:lnSpc>
            </a:pPr>
            <a:r>
              <a:rPr lang="en-US" sz="2499" spc="249">
                <a:solidFill>
                  <a:srgbClr val="000000"/>
                </a:solidFill>
                <a:latin typeface="Anonymous Pro Bold"/>
              </a:rPr>
              <a:t>CO-INSURANCE</a:t>
            </a:r>
          </a:p>
        </p:txBody>
      </p:sp>
      <p:sp>
        <p:nvSpPr>
          <p:cNvPr name="TextBox 31" id="31"/>
          <p:cNvSpPr txBox="true"/>
          <p:nvPr/>
        </p:nvSpPr>
        <p:spPr>
          <a:xfrm rot="0">
            <a:off x="8031640" y="7972696"/>
            <a:ext cx="2250094" cy="422275"/>
          </a:xfrm>
          <a:prstGeom prst="rect">
            <a:avLst/>
          </a:prstGeom>
        </p:spPr>
        <p:txBody>
          <a:bodyPr anchor="t" rtlCol="false" tIns="0" lIns="0" bIns="0" rIns="0">
            <a:spAutoFit/>
          </a:bodyPr>
          <a:lstStyle/>
          <a:p>
            <a:pPr algn="ctr">
              <a:lnSpc>
                <a:spcPts val="3499"/>
              </a:lnSpc>
            </a:pPr>
            <a:r>
              <a:rPr lang="en-US" sz="2499" spc="249">
                <a:solidFill>
                  <a:srgbClr val="000000"/>
                </a:solidFill>
                <a:latin typeface="Anonymous Pro Bold"/>
              </a:rPr>
              <a:t>DEDUCTIBLE</a:t>
            </a:r>
          </a:p>
        </p:txBody>
      </p:sp>
      <p:sp>
        <p:nvSpPr>
          <p:cNvPr name="TextBox 32" id="32"/>
          <p:cNvSpPr txBox="true"/>
          <p:nvPr/>
        </p:nvSpPr>
        <p:spPr>
          <a:xfrm rot="0">
            <a:off x="1028700" y="8915400"/>
            <a:ext cx="10701155" cy="723900"/>
          </a:xfrm>
          <a:prstGeom prst="rect">
            <a:avLst/>
          </a:prstGeom>
        </p:spPr>
        <p:txBody>
          <a:bodyPr anchor="t" rtlCol="false" tIns="0" lIns="0" bIns="0" rIns="0">
            <a:spAutoFit/>
          </a:bodyPr>
          <a:lstStyle/>
          <a:p>
            <a:pPr>
              <a:lnSpc>
                <a:spcPts val="5550"/>
              </a:lnSpc>
            </a:pPr>
            <a:r>
              <a:rPr lang="en-US" sz="5000" spc="80">
                <a:solidFill>
                  <a:srgbClr val="000000"/>
                </a:solidFill>
                <a:latin typeface="Montserrat Classic"/>
              </a:rPr>
              <a:t>Terminology Cont. </a:t>
            </a:r>
          </a:p>
        </p:txBody>
      </p:sp>
      <p:sp>
        <p:nvSpPr>
          <p:cNvPr name="TextBox 33" id="33"/>
          <p:cNvSpPr txBox="true"/>
          <p:nvPr/>
        </p:nvSpPr>
        <p:spPr>
          <a:xfrm rot="0">
            <a:off x="2375285" y="2590001"/>
            <a:ext cx="2250094" cy="3479166"/>
          </a:xfrm>
          <a:prstGeom prst="rect">
            <a:avLst/>
          </a:prstGeom>
        </p:spPr>
        <p:txBody>
          <a:bodyPr anchor="t" rtlCol="false" tIns="0" lIns="0" bIns="0" rIns="0">
            <a:spAutoFit/>
          </a:bodyPr>
          <a:lstStyle/>
          <a:p>
            <a:pPr marL="0" indent="0" lvl="0">
              <a:lnSpc>
                <a:spcPts val="3519"/>
              </a:lnSpc>
              <a:spcBef>
                <a:spcPct val="0"/>
              </a:spcBef>
            </a:pPr>
            <a:r>
              <a:rPr lang="en-US" sz="2199" spc="43">
                <a:solidFill>
                  <a:srgbClr val="000000"/>
                </a:solidFill>
                <a:latin typeface="Clear Sans Regular"/>
              </a:rPr>
              <a:t>The amount that must be paid for your health insurance plan. Premiums may be shared between you and your employer  </a:t>
            </a:r>
          </a:p>
        </p:txBody>
      </p:sp>
      <p:sp>
        <p:nvSpPr>
          <p:cNvPr name="TextBox 34" id="34"/>
          <p:cNvSpPr txBox="true"/>
          <p:nvPr/>
        </p:nvSpPr>
        <p:spPr>
          <a:xfrm rot="0">
            <a:off x="13665949" y="1863421"/>
            <a:ext cx="2266399" cy="4923156"/>
          </a:xfrm>
          <a:prstGeom prst="rect">
            <a:avLst/>
          </a:prstGeom>
        </p:spPr>
        <p:txBody>
          <a:bodyPr anchor="t" rtlCol="false" tIns="0" lIns="0" bIns="0" rIns="0">
            <a:spAutoFit/>
          </a:bodyPr>
          <a:lstStyle/>
          <a:p>
            <a:pPr marL="0" indent="0" lvl="0">
              <a:lnSpc>
                <a:spcPts val="3039"/>
              </a:lnSpc>
              <a:spcBef>
                <a:spcPct val="0"/>
              </a:spcBef>
            </a:pPr>
            <a:r>
              <a:rPr lang="en-US" sz="1899" spc="37">
                <a:solidFill>
                  <a:srgbClr val="000000"/>
                </a:solidFill>
                <a:latin typeface="Clear Sans Regular"/>
              </a:rPr>
              <a:t>Your expenes for medical care that aren't reimbursed by insurance. Out-of-pocket costs include deductibles, coinsurance, and co-paymenfor covered services  plus costs for services that aren't covered by insurance.  </a:t>
            </a:r>
          </a:p>
        </p:txBody>
      </p:sp>
      <p:sp>
        <p:nvSpPr>
          <p:cNvPr name="TextBox 35" id="35"/>
          <p:cNvSpPr txBox="true"/>
          <p:nvPr/>
        </p:nvSpPr>
        <p:spPr>
          <a:xfrm rot="0">
            <a:off x="10916353" y="2590001"/>
            <a:ext cx="2256438" cy="3479166"/>
          </a:xfrm>
          <a:prstGeom prst="rect">
            <a:avLst/>
          </a:prstGeom>
        </p:spPr>
        <p:txBody>
          <a:bodyPr anchor="t" rtlCol="false" tIns="0" lIns="0" bIns="0" rIns="0">
            <a:spAutoFit/>
          </a:bodyPr>
          <a:lstStyle/>
          <a:p>
            <a:pPr marL="0" indent="0" lvl="0">
              <a:lnSpc>
                <a:spcPts val="3519"/>
              </a:lnSpc>
              <a:spcBef>
                <a:spcPct val="0"/>
              </a:spcBef>
            </a:pPr>
            <a:r>
              <a:rPr lang="en-US" sz="2199" spc="43">
                <a:solidFill>
                  <a:srgbClr val="000000"/>
                </a:solidFill>
                <a:latin typeface="Clear Sans Regular"/>
              </a:rPr>
              <a:t>A fixed amount you pay for a covered health service, usually when you get the service. You may have to meet our dedutible first.  </a:t>
            </a:r>
          </a:p>
        </p:txBody>
      </p:sp>
      <p:sp>
        <p:nvSpPr>
          <p:cNvPr name="TextBox 36" id="36"/>
          <p:cNvSpPr txBox="true"/>
          <p:nvPr/>
        </p:nvSpPr>
        <p:spPr>
          <a:xfrm rot="0">
            <a:off x="5107132" y="2151851"/>
            <a:ext cx="2641357" cy="4355466"/>
          </a:xfrm>
          <a:prstGeom prst="rect">
            <a:avLst/>
          </a:prstGeom>
        </p:spPr>
        <p:txBody>
          <a:bodyPr anchor="t" rtlCol="false" tIns="0" lIns="0" bIns="0" rIns="0">
            <a:spAutoFit/>
          </a:bodyPr>
          <a:lstStyle/>
          <a:p>
            <a:pPr marL="0" indent="0" lvl="0">
              <a:lnSpc>
                <a:spcPts val="3519"/>
              </a:lnSpc>
              <a:spcBef>
                <a:spcPct val="0"/>
              </a:spcBef>
            </a:pPr>
            <a:r>
              <a:rPr lang="en-US" sz="2199" spc="43">
                <a:solidFill>
                  <a:srgbClr val="000000"/>
                </a:solidFill>
                <a:latin typeface="Clear Sans Regular"/>
              </a:rPr>
              <a:t>Your part of the costs of a covered health care service. This is a part of the allowed amount for the service. You may pay this amount once you have met your deductible.  </a:t>
            </a:r>
          </a:p>
        </p:txBody>
      </p:sp>
      <p:sp>
        <p:nvSpPr>
          <p:cNvPr name="TextBox 37" id="37"/>
          <p:cNvSpPr txBox="true"/>
          <p:nvPr/>
        </p:nvSpPr>
        <p:spPr>
          <a:xfrm rot="0">
            <a:off x="8201385" y="1863421"/>
            <a:ext cx="2232634" cy="4923156"/>
          </a:xfrm>
          <a:prstGeom prst="rect">
            <a:avLst/>
          </a:prstGeom>
        </p:spPr>
        <p:txBody>
          <a:bodyPr anchor="t" rtlCol="false" tIns="0" lIns="0" bIns="0" rIns="0">
            <a:spAutoFit/>
          </a:bodyPr>
          <a:lstStyle/>
          <a:p>
            <a:pPr>
              <a:lnSpc>
                <a:spcPts val="3039"/>
              </a:lnSpc>
            </a:pPr>
            <a:r>
              <a:rPr lang="en-US" sz="1899" spc="37">
                <a:solidFill>
                  <a:srgbClr val="000000"/>
                </a:solidFill>
                <a:latin typeface="Clear Sans Regular"/>
              </a:rPr>
              <a:t>The amount you owe for health care services you health insurance or plan covers before your health insurance or plan begins to pay. </a:t>
            </a:r>
          </a:p>
          <a:p>
            <a:pPr>
              <a:lnSpc>
                <a:spcPts val="3039"/>
              </a:lnSpc>
            </a:pPr>
          </a:p>
          <a:p>
            <a:pPr marL="0" indent="0" lvl="0">
              <a:lnSpc>
                <a:spcPts val="3039"/>
              </a:lnSpc>
              <a:spcBef>
                <a:spcPct val="0"/>
              </a:spcBef>
            </a:pPr>
            <a:r>
              <a:rPr lang="en-US" sz="1899" spc="37">
                <a:solidFill>
                  <a:srgbClr val="000000"/>
                </a:solidFill>
                <a:latin typeface="Clear Sans Regular"/>
              </a:rPr>
              <a:t>Ex. you have 500 deductible, you will pay 500 before the insurance will begin to pay anything.  </a:t>
            </a:r>
          </a:p>
        </p:txBody>
      </p:sp>
      <p:sp>
        <p:nvSpPr>
          <p:cNvPr name="AutoShape 38" id="38"/>
          <p:cNvSpPr/>
          <p:nvPr/>
        </p:nvSpPr>
        <p:spPr>
          <a:xfrm rot="0">
            <a:off x="17055241" y="-114300"/>
            <a:ext cx="9525" cy="10675512"/>
          </a:xfrm>
          <a:prstGeom prst="rect">
            <a:avLst/>
          </a:prstGeom>
          <a:solidFill>
            <a:srgbClr val="000000"/>
          </a:solidFill>
        </p:spPr>
      </p:sp>
      <p:grpSp>
        <p:nvGrpSpPr>
          <p:cNvPr name="Group 39" id="39"/>
          <p:cNvGrpSpPr/>
          <p:nvPr/>
        </p:nvGrpSpPr>
        <p:grpSpPr>
          <a:xfrm rot="0">
            <a:off x="17610255" y="9290669"/>
            <a:ext cx="152400" cy="609600"/>
            <a:chOff x="0" y="0"/>
            <a:chExt cx="203200" cy="812800"/>
          </a:xfrm>
        </p:grpSpPr>
        <p:grpSp>
          <p:nvGrpSpPr>
            <p:cNvPr name="Group 40" id="40"/>
            <p:cNvGrpSpPr>
              <a:grpSpLocks noChangeAspect="true"/>
            </p:cNvGrpSpPr>
            <p:nvPr/>
          </p:nvGrpSpPr>
          <p:grpSpPr>
            <a:xfrm rot="-10800000">
              <a:off x="0" y="304800"/>
              <a:ext cx="203200" cy="203200"/>
              <a:chOff x="0" y="0"/>
              <a:chExt cx="6355080" cy="6355080"/>
            </a:xfrm>
          </p:grpSpPr>
          <p:sp>
            <p:nvSpPr>
              <p:cNvPr name="Freeform 41" id="41"/>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42" id="42"/>
            <p:cNvGrpSpPr>
              <a:grpSpLocks noChangeAspect="true"/>
            </p:cNvGrpSpPr>
            <p:nvPr/>
          </p:nvGrpSpPr>
          <p:grpSpPr>
            <a:xfrm rot="-10800000">
              <a:off x="0" y="609600"/>
              <a:ext cx="203200" cy="203200"/>
              <a:chOff x="0" y="0"/>
              <a:chExt cx="6355080" cy="6355080"/>
            </a:xfrm>
          </p:grpSpPr>
          <p:sp>
            <p:nvSpPr>
              <p:cNvPr name="Freeform 43" id="43"/>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44" id="44"/>
            <p:cNvGrpSpPr>
              <a:grpSpLocks noChangeAspect="true"/>
            </p:cNvGrpSpPr>
            <p:nvPr/>
          </p:nvGrpSpPr>
          <p:grpSpPr>
            <a:xfrm rot="-10800000">
              <a:off x="0" y="0"/>
              <a:ext cx="203200" cy="203200"/>
              <a:chOff x="0" y="0"/>
              <a:chExt cx="6355080" cy="6355080"/>
            </a:xfrm>
          </p:grpSpPr>
          <p:sp>
            <p:nvSpPr>
              <p:cNvPr name="Freeform 45" id="45"/>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pic>
        <p:nvPicPr>
          <p:cNvPr name="Picture 46" id="4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7442233" y="720564"/>
            <a:ext cx="463046" cy="308136"/>
          </a:xfrm>
          <a:prstGeom prst="rect">
            <a:avLst/>
          </a:prstGeom>
        </p:spPr>
      </p:pic>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CCE8E1"/>
        </a:solidFill>
      </p:bgPr>
    </p:bg>
    <p:spTree>
      <p:nvGrpSpPr>
        <p:cNvPr id="1" name=""/>
        <p:cNvGrpSpPr/>
        <p:nvPr/>
      </p:nvGrpSpPr>
      <p:grpSpPr>
        <a:xfrm>
          <a:off x="0" y="0"/>
          <a:ext cx="0" cy="0"/>
          <a:chOff x="0" y="0"/>
          <a:chExt cx="0" cy="0"/>
        </a:xfrm>
      </p:grpSpPr>
      <p:sp>
        <p:nvSpPr>
          <p:cNvPr name="AutoShape 2" id="2"/>
          <p:cNvSpPr/>
          <p:nvPr/>
        </p:nvSpPr>
        <p:spPr>
          <a:xfrm rot="0">
            <a:off x="17055241" y="-114300"/>
            <a:ext cx="9525" cy="10675512"/>
          </a:xfrm>
          <a:prstGeom prst="rect">
            <a:avLst/>
          </a:prstGeom>
          <a:solidFill>
            <a:srgbClr val="000000"/>
          </a:solidFill>
        </p:spPr>
      </p:sp>
      <p:sp>
        <p:nvSpPr>
          <p:cNvPr name="AutoShape 3" id="3"/>
          <p:cNvSpPr/>
          <p:nvPr/>
        </p:nvSpPr>
        <p:spPr>
          <a:xfrm rot="-5400000">
            <a:off x="4866960" y="3405367"/>
            <a:ext cx="9752" cy="5610849"/>
          </a:xfrm>
          <a:prstGeom prst="rect">
            <a:avLst/>
          </a:prstGeom>
          <a:solidFill>
            <a:srgbClr val="000000"/>
          </a:solidFill>
        </p:spPr>
      </p:sp>
      <p:sp>
        <p:nvSpPr>
          <p:cNvPr name="AutoShape 4" id="4"/>
          <p:cNvSpPr/>
          <p:nvPr/>
        </p:nvSpPr>
        <p:spPr>
          <a:xfrm rot="-5400000">
            <a:off x="11916312" y="3395729"/>
            <a:ext cx="9525" cy="5610849"/>
          </a:xfrm>
          <a:prstGeom prst="rect">
            <a:avLst/>
          </a:prstGeom>
          <a:solidFill>
            <a:srgbClr val="000000"/>
          </a:solidFill>
        </p:spPr>
      </p:sp>
      <p:sp>
        <p:nvSpPr>
          <p:cNvPr name="AutoShape 5" id="5"/>
          <p:cNvSpPr/>
          <p:nvPr/>
        </p:nvSpPr>
        <p:spPr>
          <a:xfrm rot="0">
            <a:off x="2066412" y="1786136"/>
            <a:ext cx="12861793" cy="9525"/>
          </a:xfrm>
          <a:prstGeom prst="rect">
            <a:avLst/>
          </a:prstGeom>
          <a:solidFill>
            <a:srgbClr val="000000"/>
          </a:solidFill>
        </p:spPr>
      </p:sp>
      <p:sp>
        <p:nvSpPr>
          <p:cNvPr name="TextBox 6" id="6"/>
          <p:cNvSpPr txBox="true"/>
          <p:nvPr/>
        </p:nvSpPr>
        <p:spPr>
          <a:xfrm rot="0">
            <a:off x="2066412" y="2014120"/>
            <a:ext cx="12096328" cy="481330"/>
          </a:xfrm>
          <a:prstGeom prst="rect">
            <a:avLst/>
          </a:prstGeom>
        </p:spPr>
        <p:txBody>
          <a:bodyPr anchor="t" rtlCol="false" tIns="0" lIns="0" bIns="0" rIns="0">
            <a:spAutoFit/>
          </a:bodyPr>
          <a:lstStyle/>
          <a:p>
            <a:pPr>
              <a:lnSpc>
                <a:spcPts val="3919"/>
              </a:lnSpc>
            </a:pPr>
            <a:r>
              <a:rPr lang="en-US" sz="2799" spc="335">
                <a:solidFill>
                  <a:srgbClr val="000000"/>
                </a:solidFill>
                <a:latin typeface="Anonymous Pro"/>
              </a:rPr>
              <a:t>Types of Health Insurance </a:t>
            </a:r>
          </a:p>
        </p:txBody>
      </p:sp>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4435146" y="2184946"/>
            <a:ext cx="467053" cy="206353"/>
          </a:xfrm>
          <a:prstGeom prst="rect">
            <a:avLst/>
          </a:prstGeom>
        </p:spPr>
      </p:pic>
      <p:sp>
        <p:nvSpPr>
          <p:cNvPr name="AutoShape 8" id="8"/>
          <p:cNvSpPr/>
          <p:nvPr/>
        </p:nvSpPr>
        <p:spPr>
          <a:xfrm rot="0">
            <a:off x="2066412" y="2832567"/>
            <a:ext cx="12861793" cy="55361"/>
          </a:xfrm>
          <a:prstGeom prst="rect">
            <a:avLst/>
          </a:prstGeom>
          <a:solidFill>
            <a:srgbClr val="000000"/>
          </a:solidFill>
        </p:spPr>
      </p:sp>
      <p:grpSp>
        <p:nvGrpSpPr>
          <p:cNvPr name="Group 9" id="9"/>
          <p:cNvGrpSpPr/>
          <p:nvPr/>
        </p:nvGrpSpPr>
        <p:grpSpPr>
          <a:xfrm rot="0">
            <a:off x="17610255" y="9290669"/>
            <a:ext cx="152400" cy="609600"/>
            <a:chOff x="0" y="0"/>
            <a:chExt cx="203200" cy="812800"/>
          </a:xfrm>
        </p:grpSpPr>
        <p:grpSp>
          <p:nvGrpSpPr>
            <p:cNvPr name="Group 10" id="10"/>
            <p:cNvGrpSpPr>
              <a:grpSpLocks noChangeAspect="true"/>
            </p:cNvGrpSpPr>
            <p:nvPr/>
          </p:nvGrpSpPr>
          <p:grpSpPr>
            <a:xfrm rot="-10800000">
              <a:off x="0" y="304800"/>
              <a:ext cx="203200" cy="203200"/>
              <a:chOff x="0" y="0"/>
              <a:chExt cx="6355080" cy="6355080"/>
            </a:xfrm>
          </p:grpSpPr>
          <p:sp>
            <p:nvSpPr>
              <p:cNvPr name="Freeform 11" id="11"/>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2" id="12"/>
            <p:cNvGrpSpPr>
              <a:grpSpLocks noChangeAspect="true"/>
            </p:cNvGrpSpPr>
            <p:nvPr/>
          </p:nvGrpSpPr>
          <p:grpSpPr>
            <a:xfrm rot="-10800000">
              <a:off x="0" y="609600"/>
              <a:ext cx="203200" cy="203200"/>
              <a:chOff x="0" y="0"/>
              <a:chExt cx="6355080" cy="6355080"/>
            </a:xfrm>
          </p:grpSpPr>
          <p:sp>
            <p:nvSpPr>
              <p:cNvPr name="Freeform 13" id="13"/>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4" id="14"/>
            <p:cNvGrpSpPr>
              <a:grpSpLocks noChangeAspect="true"/>
            </p:cNvGrpSpPr>
            <p:nvPr/>
          </p:nvGrpSpPr>
          <p:grpSpPr>
            <a:xfrm rot="-10800000">
              <a:off x="0" y="0"/>
              <a:ext cx="203200" cy="203200"/>
              <a:chOff x="0" y="0"/>
              <a:chExt cx="6355080" cy="6355080"/>
            </a:xfrm>
          </p:grpSpPr>
          <p:sp>
            <p:nvSpPr>
              <p:cNvPr name="Freeform 15" id="15"/>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pic>
        <p:nvPicPr>
          <p:cNvPr name="Picture 16" id="1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7442233" y="720564"/>
            <a:ext cx="463046" cy="308136"/>
          </a:xfrm>
          <a:prstGeom prst="rect">
            <a:avLst/>
          </a:prstGeom>
        </p:spPr>
      </p:pic>
      <p:grpSp>
        <p:nvGrpSpPr>
          <p:cNvPr name="Group 17" id="17"/>
          <p:cNvGrpSpPr/>
          <p:nvPr/>
        </p:nvGrpSpPr>
        <p:grpSpPr>
          <a:xfrm rot="0">
            <a:off x="9144000" y="6546474"/>
            <a:ext cx="5812555" cy="2678290"/>
            <a:chOff x="0" y="0"/>
            <a:chExt cx="7750073" cy="3571053"/>
          </a:xfrm>
        </p:grpSpPr>
        <p:sp>
          <p:nvSpPr>
            <p:cNvPr name="TextBox 18" id="18"/>
            <p:cNvSpPr txBox="true"/>
            <p:nvPr/>
          </p:nvSpPr>
          <p:spPr>
            <a:xfrm rot="0">
              <a:off x="0" y="1213298"/>
              <a:ext cx="7750073" cy="2357755"/>
            </a:xfrm>
            <a:prstGeom prst="rect">
              <a:avLst/>
            </a:prstGeom>
          </p:spPr>
          <p:txBody>
            <a:bodyPr anchor="t" rtlCol="false" tIns="0" lIns="0" bIns="0" rIns="0">
              <a:spAutoFit/>
            </a:bodyPr>
            <a:lstStyle/>
            <a:p>
              <a:pPr algn="l" marL="0" indent="0" lvl="0">
                <a:lnSpc>
                  <a:spcPts val="2880"/>
                </a:lnSpc>
                <a:spcBef>
                  <a:spcPct val="0"/>
                </a:spcBef>
              </a:pPr>
              <a:r>
                <a:rPr lang="en-US" sz="1800" spc="36">
                  <a:solidFill>
                    <a:srgbClr val="000000"/>
                  </a:solidFill>
                  <a:latin typeface="Clear Sans Regular"/>
                </a:rPr>
                <a:t>A plan in which you pay less if you use doctors, hospitals, and other health care providers that belong to the plan's network. You will need to select a primary care provider for regular check-ups and referrals to see a specialist.  </a:t>
              </a:r>
            </a:p>
          </p:txBody>
        </p:sp>
        <p:sp>
          <p:nvSpPr>
            <p:cNvPr name="TextBox 19" id="19"/>
            <p:cNvSpPr txBox="true"/>
            <p:nvPr/>
          </p:nvSpPr>
          <p:spPr>
            <a:xfrm rot="0">
              <a:off x="0" y="512865"/>
              <a:ext cx="7092661" cy="449792"/>
            </a:xfrm>
            <a:prstGeom prst="rect">
              <a:avLst/>
            </a:prstGeom>
          </p:spPr>
          <p:txBody>
            <a:bodyPr anchor="t" rtlCol="false" tIns="0" lIns="0" bIns="0" rIns="0">
              <a:spAutoFit/>
            </a:bodyPr>
            <a:lstStyle/>
            <a:p>
              <a:pPr>
                <a:lnSpc>
                  <a:spcPts val="2800"/>
                </a:lnSpc>
              </a:pPr>
              <a:r>
                <a:rPr lang="en-US" sz="2000" spc="240" u="sng">
                  <a:solidFill>
                    <a:srgbClr val="000000"/>
                  </a:solidFill>
                  <a:latin typeface="Anonymous Pro Bold"/>
                </a:rPr>
                <a:t>POS (Point of Service)</a:t>
              </a:r>
            </a:p>
          </p:txBody>
        </p:sp>
        <p:grpSp>
          <p:nvGrpSpPr>
            <p:cNvPr name="Group 20" id="20"/>
            <p:cNvGrpSpPr/>
            <p:nvPr/>
          </p:nvGrpSpPr>
          <p:grpSpPr>
            <a:xfrm rot="5400000">
              <a:off x="0" y="0"/>
              <a:ext cx="253402" cy="253402"/>
              <a:chOff x="0" y="0"/>
              <a:chExt cx="6350000" cy="6350000"/>
            </a:xfrm>
          </p:grpSpPr>
          <p:sp>
            <p:nvSpPr>
              <p:cNvPr name="Freeform 21" id="21"/>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grpSp>
          <p:nvGrpSpPr>
            <p:cNvPr name="Group 22" id="22"/>
            <p:cNvGrpSpPr/>
            <p:nvPr/>
          </p:nvGrpSpPr>
          <p:grpSpPr>
            <a:xfrm rot="5400000">
              <a:off x="760207" y="0"/>
              <a:ext cx="253402" cy="253402"/>
              <a:chOff x="0" y="0"/>
              <a:chExt cx="6350000" cy="6350000"/>
            </a:xfrm>
          </p:grpSpPr>
          <p:sp>
            <p:nvSpPr>
              <p:cNvPr name="Freeform 23" id="23"/>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grpSp>
          <p:nvGrpSpPr>
            <p:cNvPr name="Group 24" id="24"/>
            <p:cNvGrpSpPr/>
            <p:nvPr/>
          </p:nvGrpSpPr>
          <p:grpSpPr>
            <a:xfrm rot="5400000">
              <a:off x="380104" y="0"/>
              <a:ext cx="253402" cy="253402"/>
              <a:chOff x="0" y="0"/>
              <a:chExt cx="6350000" cy="6350000"/>
            </a:xfrm>
          </p:grpSpPr>
          <p:sp>
            <p:nvSpPr>
              <p:cNvPr name="Freeform 25" id="25"/>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grpSp>
          <p:nvGrpSpPr>
            <p:cNvPr name="Group 26" id="26"/>
            <p:cNvGrpSpPr/>
            <p:nvPr/>
          </p:nvGrpSpPr>
          <p:grpSpPr>
            <a:xfrm rot="5400000">
              <a:off x="1140311" y="0"/>
              <a:ext cx="253402" cy="253402"/>
              <a:chOff x="0" y="0"/>
              <a:chExt cx="6350000" cy="6350000"/>
            </a:xfrm>
          </p:grpSpPr>
          <p:sp>
            <p:nvSpPr>
              <p:cNvPr name="Freeform 27" id="27"/>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grpSp>
      <p:grpSp>
        <p:nvGrpSpPr>
          <p:cNvPr name="Group 28" id="28"/>
          <p:cNvGrpSpPr/>
          <p:nvPr/>
        </p:nvGrpSpPr>
        <p:grpSpPr>
          <a:xfrm rot="0">
            <a:off x="9261326" y="3083596"/>
            <a:ext cx="5319496" cy="2773630"/>
            <a:chOff x="0" y="0"/>
            <a:chExt cx="7092661" cy="3698173"/>
          </a:xfrm>
        </p:grpSpPr>
        <p:sp>
          <p:nvSpPr>
            <p:cNvPr name="TextBox 29" id="29"/>
            <p:cNvSpPr txBox="true"/>
            <p:nvPr/>
          </p:nvSpPr>
          <p:spPr>
            <a:xfrm rot="0">
              <a:off x="0" y="1534762"/>
              <a:ext cx="7092661" cy="2163411"/>
            </a:xfrm>
            <a:prstGeom prst="rect">
              <a:avLst/>
            </a:prstGeom>
          </p:spPr>
          <p:txBody>
            <a:bodyPr anchor="t" rtlCol="false" tIns="0" lIns="0" bIns="0" rIns="0">
              <a:spAutoFit/>
            </a:bodyPr>
            <a:lstStyle/>
            <a:p>
              <a:pPr algn="l" marL="0" indent="0" lvl="0">
                <a:lnSpc>
                  <a:spcPts val="2635"/>
                </a:lnSpc>
                <a:spcBef>
                  <a:spcPct val="0"/>
                </a:spcBef>
              </a:pPr>
              <a:r>
                <a:rPr lang="en-US" sz="1647" spc="32">
                  <a:solidFill>
                    <a:srgbClr val="000000"/>
                  </a:solidFill>
                  <a:latin typeface="Clear Sans Regular"/>
                </a:rPr>
                <a:t>A plan that only covers care from doctors who are a part of the HMO. It generally will not cover out-of-network care unless it's an emergency. You may have to live or work in a certain area to be covered. Typcailly a referral is needed to see a specialist.  </a:t>
              </a:r>
            </a:p>
          </p:txBody>
        </p:sp>
        <p:sp>
          <p:nvSpPr>
            <p:cNvPr name="TextBox 30" id="30"/>
            <p:cNvSpPr txBox="true"/>
            <p:nvPr/>
          </p:nvSpPr>
          <p:spPr>
            <a:xfrm rot="0">
              <a:off x="0" y="465321"/>
              <a:ext cx="6491015" cy="845717"/>
            </a:xfrm>
            <a:prstGeom prst="rect">
              <a:avLst/>
            </a:prstGeom>
          </p:spPr>
          <p:txBody>
            <a:bodyPr anchor="t" rtlCol="false" tIns="0" lIns="0" bIns="0" rIns="0">
              <a:spAutoFit/>
            </a:bodyPr>
            <a:lstStyle/>
            <a:p>
              <a:pPr>
                <a:lnSpc>
                  <a:spcPts val="2562"/>
                </a:lnSpc>
              </a:pPr>
              <a:r>
                <a:rPr lang="en-US" sz="1830" spc="219" u="sng">
                  <a:solidFill>
                    <a:srgbClr val="000000"/>
                  </a:solidFill>
                  <a:latin typeface="Anonymous Pro Bold"/>
                </a:rPr>
                <a:t>HMO (Health Maintenance Organization)</a:t>
              </a:r>
            </a:p>
          </p:txBody>
        </p:sp>
        <p:grpSp>
          <p:nvGrpSpPr>
            <p:cNvPr name="Group 31" id="31"/>
            <p:cNvGrpSpPr>
              <a:grpSpLocks noChangeAspect="true"/>
            </p:cNvGrpSpPr>
            <p:nvPr/>
          </p:nvGrpSpPr>
          <p:grpSpPr>
            <a:xfrm rot="-5400000">
              <a:off x="1043582" y="0"/>
              <a:ext cx="231907" cy="231907"/>
              <a:chOff x="0" y="0"/>
              <a:chExt cx="6355080" cy="6355080"/>
            </a:xfrm>
          </p:grpSpPr>
          <p:sp>
            <p:nvSpPr>
              <p:cNvPr name="Freeform 32" id="32"/>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33" id="33"/>
            <p:cNvGrpSpPr/>
            <p:nvPr/>
          </p:nvGrpSpPr>
          <p:grpSpPr>
            <a:xfrm rot="5400000">
              <a:off x="0" y="0"/>
              <a:ext cx="231907" cy="231907"/>
              <a:chOff x="0" y="0"/>
              <a:chExt cx="6350000" cy="6350000"/>
            </a:xfrm>
          </p:grpSpPr>
          <p:sp>
            <p:nvSpPr>
              <p:cNvPr name="Freeform 34" id="34"/>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grpSp>
          <p:nvGrpSpPr>
            <p:cNvPr name="Group 35" id="35"/>
            <p:cNvGrpSpPr/>
            <p:nvPr/>
          </p:nvGrpSpPr>
          <p:grpSpPr>
            <a:xfrm rot="5400000">
              <a:off x="347861" y="0"/>
              <a:ext cx="231907" cy="231907"/>
              <a:chOff x="0" y="0"/>
              <a:chExt cx="6350000" cy="6350000"/>
            </a:xfrm>
          </p:grpSpPr>
          <p:sp>
            <p:nvSpPr>
              <p:cNvPr name="Freeform 36" id="36"/>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grpSp>
          <p:nvGrpSpPr>
            <p:cNvPr name="Group 37" id="37"/>
            <p:cNvGrpSpPr/>
            <p:nvPr/>
          </p:nvGrpSpPr>
          <p:grpSpPr>
            <a:xfrm rot="5400000">
              <a:off x="695721" y="0"/>
              <a:ext cx="231907" cy="231907"/>
              <a:chOff x="0" y="0"/>
              <a:chExt cx="6350000" cy="6350000"/>
            </a:xfrm>
          </p:grpSpPr>
          <p:sp>
            <p:nvSpPr>
              <p:cNvPr name="Freeform 38" id="38"/>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grpSp>
      <p:grpSp>
        <p:nvGrpSpPr>
          <p:cNvPr name="Group 39" id="39"/>
          <p:cNvGrpSpPr/>
          <p:nvPr/>
        </p:nvGrpSpPr>
        <p:grpSpPr>
          <a:xfrm rot="0">
            <a:off x="2066412" y="3281071"/>
            <a:ext cx="5610849" cy="2576154"/>
            <a:chOff x="0" y="0"/>
            <a:chExt cx="7481132" cy="3434872"/>
          </a:xfrm>
        </p:grpSpPr>
        <p:sp>
          <p:nvSpPr>
            <p:cNvPr name="TextBox 40" id="40"/>
            <p:cNvSpPr txBox="true"/>
            <p:nvPr/>
          </p:nvSpPr>
          <p:spPr>
            <a:xfrm rot="0">
              <a:off x="0" y="1622474"/>
              <a:ext cx="7481132" cy="1812398"/>
            </a:xfrm>
            <a:prstGeom prst="rect">
              <a:avLst/>
            </a:prstGeom>
          </p:spPr>
          <p:txBody>
            <a:bodyPr anchor="t" rtlCol="false" tIns="0" lIns="0" bIns="0" rIns="0">
              <a:spAutoFit/>
            </a:bodyPr>
            <a:lstStyle/>
            <a:p>
              <a:pPr algn="l" marL="0" indent="0" lvl="0">
                <a:lnSpc>
                  <a:spcPts val="2780"/>
                </a:lnSpc>
                <a:spcBef>
                  <a:spcPct val="0"/>
                </a:spcBef>
              </a:pPr>
              <a:r>
                <a:rPr lang="en-US" sz="1737" spc="34">
                  <a:solidFill>
                    <a:srgbClr val="000000"/>
                  </a:solidFill>
                  <a:latin typeface="Clear Sans Regular"/>
                </a:rPr>
                <a:t>A plan that has a special network or group of healthcare providers. You pay less if you use the providers in the plan's network. You may not need a referral from your primary doctor to see a specialists </a:t>
              </a:r>
            </a:p>
          </p:txBody>
        </p:sp>
        <p:sp>
          <p:nvSpPr>
            <p:cNvPr name="TextBox 41" id="41"/>
            <p:cNvSpPr txBox="true"/>
            <p:nvPr/>
          </p:nvSpPr>
          <p:spPr>
            <a:xfrm rot="0">
              <a:off x="0" y="483890"/>
              <a:ext cx="6846533" cy="898954"/>
            </a:xfrm>
            <a:prstGeom prst="rect">
              <a:avLst/>
            </a:prstGeom>
          </p:spPr>
          <p:txBody>
            <a:bodyPr anchor="t" rtlCol="false" tIns="0" lIns="0" bIns="0" rIns="0">
              <a:spAutoFit/>
            </a:bodyPr>
            <a:lstStyle/>
            <a:p>
              <a:pPr>
                <a:lnSpc>
                  <a:spcPts val="2702"/>
                </a:lnSpc>
              </a:pPr>
              <a:r>
                <a:rPr lang="en-US" sz="1930" spc="231" u="sng">
                  <a:solidFill>
                    <a:srgbClr val="000000"/>
                  </a:solidFill>
                  <a:latin typeface="Anonymous Pro Bold"/>
                </a:rPr>
                <a:t>PPO (Preferred Provider Organization</a:t>
              </a:r>
            </a:p>
          </p:txBody>
        </p:sp>
        <p:grpSp>
          <p:nvGrpSpPr>
            <p:cNvPr name="Group 42" id="42"/>
            <p:cNvGrpSpPr>
              <a:grpSpLocks noChangeAspect="true"/>
            </p:cNvGrpSpPr>
            <p:nvPr/>
          </p:nvGrpSpPr>
          <p:grpSpPr>
            <a:xfrm rot="-5400000">
              <a:off x="366913" y="0"/>
              <a:ext cx="244609" cy="244609"/>
              <a:chOff x="0" y="0"/>
              <a:chExt cx="6355080" cy="6355080"/>
            </a:xfrm>
          </p:grpSpPr>
          <p:sp>
            <p:nvSpPr>
              <p:cNvPr name="Freeform 43" id="43"/>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44" id="44"/>
            <p:cNvGrpSpPr>
              <a:grpSpLocks noChangeAspect="true"/>
            </p:cNvGrpSpPr>
            <p:nvPr/>
          </p:nvGrpSpPr>
          <p:grpSpPr>
            <a:xfrm rot="-5400000">
              <a:off x="733827" y="0"/>
              <a:ext cx="244609" cy="244609"/>
              <a:chOff x="0" y="0"/>
              <a:chExt cx="6355080" cy="6355080"/>
            </a:xfrm>
          </p:grpSpPr>
          <p:sp>
            <p:nvSpPr>
              <p:cNvPr name="Freeform 45" id="45"/>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46" id="46"/>
            <p:cNvGrpSpPr>
              <a:grpSpLocks noChangeAspect="true"/>
            </p:cNvGrpSpPr>
            <p:nvPr/>
          </p:nvGrpSpPr>
          <p:grpSpPr>
            <a:xfrm rot="-5400000">
              <a:off x="1100740" y="0"/>
              <a:ext cx="244609" cy="244609"/>
              <a:chOff x="0" y="0"/>
              <a:chExt cx="6355080" cy="6355080"/>
            </a:xfrm>
          </p:grpSpPr>
          <p:sp>
            <p:nvSpPr>
              <p:cNvPr name="Freeform 47" id="47"/>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48" id="48"/>
            <p:cNvGrpSpPr/>
            <p:nvPr/>
          </p:nvGrpSpPr>
          <p:grpSpPr>
            <a:xfrm rot="5400000">
              <a:off x="0" y="0"/>
              <a:ext cx="244609" cy="244609"/>
              <a:chOff x="0" y="0"/>
              <a:chExt cx="6350000" cy="6350000"/>
            </a:xfrm>
          </p:grpSpPr>
          <p:sp>
            <p:nvSpPr>
              <p:cNvPr name="Freeform 49" id="49"/>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grpSp>
      <p:grpSp>
        <p:nvGrpSpPr>
          <p:cNvPr name="Group 50" id="50"/>
          <p:cNvGrpSpPr/>
          <p:nvPr/>
        </p:nvGrpSpPr>
        <p:grpSpPr>
          <a:xfrm rot="0">
            <a:off x="2066412" y="6546474"/>
            <a:ext cx="5812555" cy="2668765"/>
            <a:chOff x="0" y="0"/>
            <a:chExt cx="7750073" cy="3558353"/>
          </a:xfrm>
        </p:grpSpPr>
        <p:sp>
          <p:nvSpPr>
            <p:cNvPr name="TextBox 51" id="51"/>
            <p:cNvSpPr txBox="true"/>
            <p:nvPr/>
          </p:nvSpPr>
          <p:spPr>
            <a:xfrm rot="0">
              <a:off x="0" y="1683198"/>
              <a:ext cx="7750073" cy="1875155"/>
            </a:xfrm>
            <a:prstGeom prst="rect">
              <a:avLst/>
            </a:prstGeom>
          </p:spPr>
          <p:txBody>
            <a:bodyPr anchor="t" rtlCol="false" tIns="0" lIns="0" bIns="0" rIns="0">
              <a:spAutoFit/>
            </a:bodyPr>
            <a:lstStyle/>
            <a:p>
              <a:pPr algn="l" marL="0" indent="0" lvl="0">
                <a:lnSpc>
                  <a:spcPts val="2880"/>
                </a:lnSpc>
                <a:spcBef>
                  <a:spcPct val="0"/>
                </a:spcBef>
              </a:pPr>
              <a:r>
                <a:rPr lang="en-US" sz="1800" spc="36">
                  <a:solidFill>
                    <a:srgbClr val="000000"/>
                  </a:solidFill>
                  <a:latin typeface="Clear Sans Regular"/>
                </a:rPr>
                <a:t>A plan that covers services only if you go to doctors, specialists, or hospitals on the plan's approved list (network). You can go to any provider in an emergency. </a:t>
              </a:r>
            </a:p>
          </p:txBody>
        </p:sp>
        <p:sp>
          <p:nvSpPr>
            <p:cNvPr name="TextBox 52" id="52"/>
            <p:cNvSpPr txBox="true"/>
            <p:nvPr/>
          </p:nvSpPr>
          <p:spPr>
            <a:xfrm rot="0">
              <a:off x="0" y="512865"/>
              <a:ext cx="7092661" cy="919692"/>
            </a:xfrm>
            <a:prstGeom prst="rect">
              <a:avLst/>
            </a:prstGeom>
          </p:spPr>
          <p:txBody>
            <a:bodyPr anchor="t" rtlCol="false" tIns="0" lIns="0" bIns="0" rIns="0">
              <a:spAutoFit/>
            </a:bodyPr>
            <a:lstStyle/>
            <a:p>
              <a:pPr>
                <a:lnSpc>
                  <a:spcPts val="2800"/>
                </a:lnSpc>
              </a:pPr>
              <a:r>
                <a:rPr lang="en-US" sz="2000" spc="240" u="sng">
                  <a:solidFill>
                    <a:srgbClr val="000000"/>
                  </a:solidFill>
                  <a:latin typeface="Anonymous Pro Bold"/>
                </a:rPr>
                <a:t>EPO (Exclusive Provider Services)</a:t>
              </a:r>
            </a:p>
          </p:txBody>
        </p:sp>
        <p:grpSp>
          <p:nvGrpSpPr>
            <p:cNvPr name="Group 53" id="53"/>
            <p:cNvGrpSpPr>
              <a:grpSpLocks noChangeAspect="true"/>
            </p:cNvGrpSpPr>
            <p:nvPr/>
          </p:nvGrpSpPr>
          <p:grpSpPr>
            <a:xfrm rot="-5400000">
              <a:off x="760207" y="0"/>
              <a:ext cx="253402" cy="253402"/>
              <a:chOff x="0" y="0"/>
              <a:chExt cx="6355080" cy="6355080"/>
            </a:xfrm>
          </p:grpSpPr>
          <p:sp>
            <p:nvSpPr>
              <p:cNvPr name="Freeform 54" id="54"/>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55" id="55"/>
            <p:cNvGrpSpPr>
              <a:grpSpLocks noChangeAspect="true"/>
            </p:cNvGrpSpPr>
            <p:nvPr/>
          </p:nvGrpSpPr>
          <p:grpSpPr>
            <a:xfrm rot="-5400000">
              <a:off x="1140311" y="0"/>
              <a:ext cx="253402" cy="253402"/>
              <a:chOff x="0" y="0"/>
              <a:chExt cx="6355080" cy="6355080"/>
            </a:xfrm>
          </p:grpSpPr>
          <p:sp>
            <p:nvSpPr>
              <p:cNvPr name="Freeform 56" id="56"/>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57" id="57"/>
            <p:cNvGrpSpPr/>
            <p:nvPr/>
          </p:nvGrpSpPr>
          <p:grpSpPr>
            <a:xfrm rot="5400000">
              <a:off x="380104" y="0"/>
              <a:ext cx="253402" cy="253402"/>
              <a:chOff x="0" y="0"/>
              <a:chExt cx="6350000" cy="6350000"/>
            </a:xfrm>
          </p:grpSpPr>
          <p:sp>
            <p:nvSpPr>
              <p:cNvPr name="Freeform 58" id="58"/>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grpSp>
          <p:nvGrpSpPr>
            <p:cNvPr name="Group 59" id="59"/>
            <p:cNvGrpSpPr/>
            <p:nvPr/>
          </p:nvGrpSpPr>
          <p:grpSpPr>
            <a:xfrm rot="5400000">
              <a:off x="0" y="0"/>
              <a:ext cx="253402" cy="253402"/>
              <a:chOff x="0" y="0"/>
              <a:chExt cx="6350000" cy="6350000"/>
            </a:xfrm>
          </p:grpSpPr>
          <p:sp>
            <p:nvSpPr>
              <p:cNvPr name="Freeform 60" id="60"/>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grpSp>
      <p:sp>
        <p:nvSpPr>
          <p:cNvPr name="AutoShape 61" id="61"/>
          <p:cNvSpPr/>
          <p:nvPr/>
        </p:nvSpPr>
        <p:spPr>
          <a:xfrm rot="-5400000">
            <a:off x="11916198" y="3415120"/>
            <a:ext cx="9752" cy="5610849"/>
          </a:xfrm>
          <a:prstGeom prst="rect">
            <a:avLst/>
          </a:prstGeom>
          <a:solidFill>
            <a:srgbClr val="000000"/>
          </a:solid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CCE8E1"/>
        </a:solidFill>
      </p:bgPr>
    </p:bg>
    <p:spTree>
      <p:nvGrpSpPr>
        <p:cNvPr id="1" name=""/>
        <p:cNvGrpSpPr/>
        <p:nvPr/>
      </p:nvGrpSpPr>
      <p:grpSpPr>
        <a:xfrm>
          <a:off x="0" y="0"/>
          <a:ext cx="0" cy="0"/>
          <a:chOff x="0" y="0"/>
          <a:chExt cx="0" cy="0"/>
        </a:xfrm>
      </p:grpSpPr>
      <p:sp>
        <p:nvSpPr>
          <p:cNvPr name="AutoShape 2" id="2"/>
          <p:cNvSpPr/>
          <p:nvPr/>
        </p:nvSpPr>
        <p:spPr>
          <a:xfrm rot="0">
            <a:off x="17055241" y="-114300"/>
            <a:ext cx="9525" cy="10675512"/>
          </a:xfrm>
          <a:prstGeom prst="rect">
            <a:avLst/>
          </a:prstGeom>
          <a:solidFill>
            <a:srgbClr val="000000"/>
          </a:solidFill>
        </p:spPr>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845096" y="2830510"/>
            <a:ext cx="467053" cy="206353"/>
          </a:xfrm>
          <a:prstGeom prst="rect">
            <a:avLst/>
          </a:prstGeom>
        </p:spPr>
      </p:pic>
      <p:sp>
        <p:nvSpPr>
          <p:cNvPr name="AutoShape 4" id="4"/>
          <p:cNvSpPr/>
          <p:nvPr/>
        </p:nvSpPr>
        <p:spPr>
          <a:xfrm rot="0">
            <a:off x="1845096" y="1282011"/>
            <a:ext cx="5172541" cy="9525"/>
          </a:xfrm>
          <a:prstGeom prst="rect">
            <a:avLst/>
          </a:prstGeom>
          <a:solidFill>
            <a:srgbClr val="000000"/>
          </a:solidFill>
        </p:spPr>
      </p:sp>
      <p:sp>
        <p:nvSpPr>
          <p:cNvPr name="AutoShape 5" id="5"/>
          <p:cNvSpPr/>
          <p:nvPr/>
        </p:nvSpPr>
        <p:spPr>
          <a:xfrm rot="0">
            <a:off x="1845096" y="2334108"/>
            <a:ext cx="5172541" cy="9525"/>
          </a:xfrm>
          <a:prstGeom prst="rect">
            <a:avLst/>
          </a:prstGeom>
          <a:solidFill>
            <a:srgbClr val="000000"/>
          </a:solidFill>
        </p:spPr>
      </p:sp>
      <p:pic>
        <p:nvPicPr>
          <p:cNvPr name="Picture 6" id="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845096" y="507680"/>
            <a:ext cx="663336" cy="521020"/>
          </a:xfrm>
          <a:prstGeom prst="rect">
            <a:avLst/>
          </a:prstGeom>
        </p:spPr>
      </p:pic>
      <p:grpSp>
        <p:nvGrpSpPr>
          <p:cNvPr name="Group 7" id="7"/>
          <p:cNvGrpSpPr/>
          <p:nvPr/>
        </p:nvGrpSpPr>
        <p:grpSpPr>
          <a:xfrm rot="0">
            <a:off x="17610255" y="9290669"/>
            <a:ext cx="152400" cy="609600"/>
            <a:chOff x="0" y="0"/>
            <a:chExt cx="203200" cy="812800"/>
          </a:xfrm>
        </p:grpSpPr>
        <p:grpSp>
          <p:nvGrpSpPr>
            <p:cNvPr name="Group 8" id="8"/>
            <p:cNvGrpSpPr>
              <a:grpSpLocks noChangeAspect="true"/>
            </p:cNvGrpSpPr>
            <p:nvPr/>
          </p:nvGrpSpPr>
          <p:grpSpPr>
            <a:xfrm rot="-10800000">
              <a:off x="0" y="304800"/>
              <a:ext cx="203200" cy="203200"/>
              <a:chOff x="0" y="0"/>
              <a:chExt cx="6355080" cy="6355080"/>
            </a:xfrm>
          </p:grpSpPr>
          <p:sp>
            <p:nvSpPr>
              <p:cNvPr name="Freeform 9" id="9"/>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0" id="10"/>
            <p:cNvGrpSpPr>
              <a:grpSpLocks noChangeAspect="true"/>
            </p:cNvGrpSpPr>
            <p:nvPr/>
          </p:nvGrpSpPr>
          <p:grpSpPr>
            <a:xfrm rot="-10800000">
              <a:off x="0" y="609600"/>
              <a:ext cx="203200" cy="203200"/>
              <a:chOff x="0" y="0"/>
              <a:chExt cx="6355080" cy="6355080"/>
            </a:xfrm>
          </p:grpSpPr>
          <p:sp>
            <p:nvSpPr>
              <p:cNvPr name="Freeform 11" id="11"/>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2" id="12"/>
            <p:cNvGrpSpPr>
              <a:grpSpLocks noChangeAspect="true"/>
            </p:cNvGrpSpPr>
            <p:nvPr/>
          </p:nvGrpSpPr>
          <p:grpSpPr>
            <a:xfrm rot="-10800000">
              <a:off x="0" y="0"/>
              <a:ext cx="203200" cy="203200"/>
              <a:chOff x="0" y="0"/>
              <a:chExt cx="6355080" cy="6355080"/>
            </a:xfrm>
          </p:grpSpPr>
          <p:sp>
            <p:nvSpPr>
              <p:cNvPr name="Freeform 13" id="13"/>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pic>
        <p:nvPicPr>
          <p:cNvPr name="Picture 14" id="1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7442233" y="720564"/>
            <a:ext cx="463046" cy="308136"/>
          </a:xfrm>
          <a:prstGeom prst="rect">
            <a:avLst/>
          </a:prstGeom>
        </p:spPr>
      </p:pic>
      <p:pic>
        <p:nvPicPr>
          <p:cNvPr name="Picture 15" id="15"/>
          <p:cNvPicPr>
            <a:picLocks noChangeAspect="true"/>
          </p:cNvPicPr>
          <p:nvPr/>
        </p:nvPicPr>
        <p:blipFill>
          <a:blip r:embed="rId8"/>
          <a:srcRect l="5486" t="0" r="14809" b="0"/>
          <a:stretch>
            <a:fillRect/>
          </a:stretch>
        </p:blipFill>
        <p:spPr>
          <a:xfrm flipH="false" flipV="false" rot="0">
            <a:off x="7972884" y="1682845"/>
            <a:ext cx="8471331" cy="7081222"/>
          </a:xfrm>
          <a:prstGeom prst="rect">
            <a:avLst/>
          </a:prstGeom>
        </p:spPr>
      </p:pic>
      <p:sp>
        <p:nvSpPr>
          <p:cNvPr name="TextBox 16" id="16"/>
          <p:cNvSpPr txBox="true"/>
          <p:nvPr/>
        </p:nvSpPr>
        <p:spPr>
          <a:xfrm rot="0">
            <a:off x="1845096" y="3201449"/>
            <a:ext cx="5172541" cy="6852285"/>
          </a:xfrm>
          <a:prstGeom prst="rect">
            <a:avLst/>
          </a:prstGeom>
        </p:spPr>
        <p:txBody>
          <a:bodyPr anchor="t" rtlCol="false" tIns="0" lIns="0" bIns="0" rIns="0">
            <a:spAutoFit/>
          </a:bodyPr>
          <a:lstStyle/>
          <a:p>
            <a:pPr>
              <a:lnSpc>
                <a:spcPts val="2880"/>
              </a:lnSpc>
            </a:pPr>
            <a:r>
              <a:rPr lang="en-US" sz="1800" spc="36">
                <a:solidFill>
                  <a:srgbClr val="000000"/>
                </a:solidFill>
                <a:latin typeface="Clear Sans Regular Italics"/>
              </a:rPr>
              <a:t>Lucky has a PPO insurance plan </a:t>
            </a:r>
          </a:p>
          <a:p>
            <a:pPr>
              <a:lnSpc>
                <a:spcPts val="2880"/>
              </a:lnSpc>
            </a:pPr>
          </a:p>
          <a:p>
            <a:pPr>
              <a:lnSpc>
                <a:spcPts val="2880"/>
              </a:lnSpc>
            </a:pPr>
            <a:r>
              <a:rPr lang="en-US" sz="1800" spc="36">
                <a:solidFill>
                  <a:srgbClr val="000000"/>
                </a:solidFill>
                <a:latin typeface="Clear Sans Regular Italics"/>
              </a:rPr>
              <a:t>The plan includes: </a:t>
            </a:r>
          </a:p>
          <a:p>
            <a:pPr marL="388620" indent="-194310" lvl="1">
              <a:lnSpc>
                <a:spcPts val="2880"/>
              </a:lnSpc>
              <a:buFont typeface="Arial"/>
              <a:buChar char="•"/>
            </a:pPr>
            <a:r>
              <a:rPr lang="en-US" sz="1800" spc="36">
                <a:solidFill>
                  <a:srgbClr val="000000"/>
                </a:solidFill>
                <a:latin typeface="Clear Sans Regular Italics"/>
              </a:rPr>
              <a:t>Basic health insurance </a:t>
            </a:r>
          </a:p>
          <a:p>
            <a:pPr marL="777240" indent="-259080" lvl="2">
              <a:lnSpc>
                <a:spcPts val="2880"/>
              </a:lnSpc>
              <a:buFont typeface="Arial"/>
              <a:buChar char="⚬"/>
            </a:pPr>
            <a:r>
              <a:rPr lang="en-US" sz="1800" spc="36">
                <a:solidFill>
                  <a:srgbClr val="000000"/>
                </a:solidFill>
                <a:latin typeface="Clear Sans Regular Italics"/>
              </a:rPr>
              <a:t>$250 deductible</a:t>
            </a:r>
          </a:p>
          <a:p>
            <a:pPr marL="777240" indent="-259080" lvl="2">
              <a:lnSpc>
                <a:spcPts val="2880"/>
              </a:lnSpc>
              <a:buFont typeface="Arial"/>
              <a:buChar char="⚬"/>
            </a:pPr>
            <a:r>
              <a:rPr lang="en-US" sz="1800" spc="36">
                <a:solidFill>
                  <a:srgbClr val="000000"/>
                </a:solidFill>
                <a:latin typeface="Clear Sans Regular Italics"/>
              </a:rPr>
              <a:t>80/20 coinsurance</a:t>
            </a:r>
          </a:p>
          <a:p>
            <a:pPr marL="777240" indent="-259080" lvl="2">
              <a:lnSpc>
                <a:spcPts val="2880"/>
              </a:lnSpc>
              <a:buFont typeface="Arial"/>
              <a:buChar char="⚬"/>
            </a:pPr>
            <a:r>
              <a:rPr lang="en-US" sz="1800" spc="36">
                <a:solidFill>
                  <a:srgbClr val="000000"/>
                </a:solidFill>
                <a:latin typeface="Clear Sans Regular Italics"/>
              </a:rPr>
              <a:t>$3,000 out-of-pocket </a:t>
            </a:r>
          </a:p>
          <a:p>
            <a:pPr>
              <a:lnSpc>
                <a:spcPts val="2880"/>
              </a:lnSpc>
            </a:pPr>
          </a:p>
          <a:p>
            <a:pPr>
              <a:lnSpc>
                <a:spcPts val="2880"/>
              </a:lnSpc>
            </a:pPr>
            <a:r>
              <a:rPr lang="en-US" sz="1800" spc="36">
                <a:solidFill>
                  <a:srgbClr val="000000"/>
                </a:solidFill>
                <a:latin typeface="Clear Sans Regular Italics"/>
              </a:rPr>
              <a:t>Excludes: </a:t>
            </a:r>
          </a:p>
          <a:p>
            <a:pPr marL="388620" indent="-194310" lvl="1">
              <a:lnSpc>
                <a:spcPts val="2880"/>
              </a:lnSpc>
              <a:buFont typeface="Arial"/>
              <a:buChar char="•"/>
            </a:pPr>
            <a:r>
              <a:rPr lang="en-US" sz="1800" spc="36">
                <a:solidFill>
                  <a:srgbClr val="000000"/>
                </a:solidFill>
                <a:latin typeface="Clear Sans Regular Italics"/>
              </a:rPr>
              <a:t>vision and dental coverage </a:t>
            </a:r>
          </a:p>
          <a:p>
            <a:pPr>
              <a:lnSpc>
                <a:spcPts val="2880"/>
              </a:lnSpc>
            </a:pPr>
          </a:p>
          <a:p>
            <a:pPr>
              <a:lnSpc>
                <a:spcPts val="2880"/>
              </a:lnSpc>
            </a:pPr>
            <a:r>
              <a:rPr lang="en-US" sz="1800" spc="36">
                <a:solidFill>
                  <a:srgbClr val="000000"/>
                </a:solidFill>
                <a:latin typeface="Clear Sans Regular Italics"/>
              </a:rPr>
              <a:t>Lucky's bills for the year: </a:t>
            </a:r>
          </a:p>
          <a:p>
            <a:pPr marL="388620" indent="-194310" lvl="1">
              <a:lnSpc>
                <a:spcPts val="2880"/>
              </a:lnSpc>
              <a:buFont typeface="Arial"/>
              <a:buChar char="•"/>
            </a:pPr>
            <a:r>
              <a:rPr lang="en-US" sz="1800" spc="36">
                <a:solidFill>
                  <a:srgbClr val="000000"/>
                </a:solidFill>
                <a:latin typeface="Clear Sans Regular Italics"/>
              </a:rPr>
              <a:t>annual doctor visits ($150)</a:t>
            </a:r>
          </a:p>
          <a:p>
            <a:pPr marL="388620" indent="-194310" lvl="1">
              <a:lnSpc>
                <a:spcPts val="2880"/>
              </a:lnSpc>
              <a:buFont typeface="Arial"/>
              <a:buChar char="•"/>
            </a:pPr>
            <a:r>
              <a:rPr lang="en-US" sz="1800" spc="36">
                <a:solidFill>
                  <a:srgbClr val="000000"/>
                </a:solidFill>
                <a:latin typeface="Clear Sans Regular Italics"/>
              </a:rPr>
              <a:t>Car accident ($10,000)</a:t>
            </a:r>
          </a:p>
          <a:p>
            <a:pPr>
              <a:lnSpc>
                <a:spcPts val="2880"/>
              </a:lnSpc>
            </a:pPr>
          </a:p>
          <a:p>
            <a:pPr>
              <a:lnSpc>
                <a:spcPts val="2880"/>
              </a:lnSpc>
            </a:pPr>
            <a:r>
              <a:rPr lang="en-US" sz="1800" spc="36">
                <a:solidFill>
                  <a:srgbClr val="000000"/>
                </a:solidFill>
                <a:latin typeface="Clear Sans Regular Italics"/>
              </a:rPr>
              <a:t>How much will Lucky owe? How much will the insurance cover?  </a:t>
            </a:r>
          </a:p>
          <a:p>
            <a:pPr>
              <a:lnSpc>
                <a:spcPts val="2880"/>
              </a:lnSpc>
            </a:pPr>
          </a:p>
          <a:p>
            <a:pPr algn="l" marL="0" indent="0" lvl="0">
              <a:lnSpc>
                <a:spcPts val="2880"/>
              </a:lnSpc>
              <a:spcBef>
                <a:spcPct val="0"/>
              </a:spcBef>
            </a:pPr>
          </a:p>
        </p:txBody>
      </p:sp>
      <p:sp>
        <p:nvSpPr>
          <p:cNvPr name="TextBox 17" id="17"/>
          <p:cNvSpPr txBox="true"/>
          <p:nvPr/>
        </p:nvSpPr>
        <p:spPr>
          <a:xfrm rot="0">
            <a:off x="1845096" y="1609800"/>
            <a:ext cx="4655622" cy="408305"/>
          </a:xfrm>
          <a:prstGeom prst="rect">
            <a:avLst/>
          </a:prstGeom>
        </p:spPr>
        <p:txBody>
          <a:bodyPr anchor="t" rtlCol="false" tIns="0" lIns="0" bIns="0" rIns="0">
            <a:spAutoFit/>
          </a:bodyPr>
          <a:lstStyle/>
          <a:p>
            <a:pPr>
              <a:lnSpc>
                <a:spcPts val="3219"/>
              </a:lnSpc>
            </a:pPr>
            <a:r>
              <a:rPr lang="en-US" sz="2300" spc="276">
                <a:solidFill>
                  <a:srgbClr val="000000"/>
                </a:solidFill>
                <a:latin typeface="Anonymous Pro"/>
              </a:rPr>
              <a:t>Example Scenario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CCE8E1"/>
        </a:solidFill>
      </p:bgPr>
    </p:bg>
    <p:spTree>
      <p:nvGrpSpPr>
        <p:cNvPr id="1" name=""/>
        <p:cNvGrpSpPr/>
        <p:nvPr/>
      </p:nvGrpSpPr>
      <p:grpSpPr>
        <a:xfrm>
          <a:off x="0" y="0"/>
          <a:ext cx="0" cy="0"/>
          <a:chOff x="0" y="0"/>
          <a:chExt cx="0" cy="0"/>
        </a:xfrm>
      </p:grpSpPr>
      <p:sp>
        <p:nvSpPr>
          <p:cNvPr name="AutoShape 2" id="2"/>
          <p:cNvSpPr/>
          <p:nvPr/>
        </p:nvSpPr>
        <p:spPr>
          <a:xfrm rot="0">
            <a:off x="17055241" y="-114300"/>
            <a:ext cx="9525" cy="10675512"/>
          </a:xfrm>
          <a:prstGeom prst="rect">
            <a:avLst/>
          </a:prstGeom>
          <a:solidFill>
            <a:srgbClr val="000000"/>
          </a:solidFill>
        </p:spPr>
      </p:sp>
      <p:sp>
        <p:nvSpPr>
          <p:cNvPr name="AutoShape 3" id="3"/>
          <p:cNvSpPr/>
          <p:nvPr/>
        </p:nvSpPr>
        <p:spPr>
          <a:xfrm rot="0">
            <a:off x="2546398" y="3191364"/>
            <a:ext cx="12308035" cy="11738"/>
          </a:xfrm>
          <a:prstGeom prst="rect">
            <a:avLst/>
          </a:prstGeom>
          <a:solidFill>
            <a:srgbClr val="000000"/>
          </a:solidFill>
        </p:spPr>
      </p:sp>
      <p:sp>
        <p:nvSpPr>
          <p:cNvPr name="AutoShape 4" id="4"/>
          <p:cNvSpPr/>
          <p:nvPr/>
        </p:nvSpPr>
        <p:spPr>
          <a:xfrm rot="0">
            <a:off x="2546398" y="7083898"/>
            <a:ext cx="12308035" cy="11738"/>
          </a:xfrm>
          <a:prstGeom prst="rect">
            <a:avLst/>
          </a:prstGeom>
          <a:solidFill>
            <a:srgbClr val="000000"/>
          </a:solidFill>
        </p:spPr>
      </p:sp>
      <p:sp>
        <p:nvSpPr>
          <p:cNvPr name="AutoShape 5" id="5"/>
          <p:cNvSpPr/>
          <p:nvPr/>
        </p:nvSpPr>
        <p:spPr>
          <a:xfrm rot="0">
            <a:off x="2546398" y="4111147"/>
            <a:ext cx="12308035" cy="11799"/>
          </a:xfrm>
          <a:prstGeom prst="rect">
            <a:avLst/>
          </a:prstGeom>
          <a:solidFill>
            <a:srgbClr val="000000"/>
          </a:solidFill>
        </p:spPr>
      </p:sp>
      <p:sp>
        <p:nvSpPr>
          <p:cNvPr name="AutoShape 6" id="6"/>
          <p:cNvSpPr/>
          <p:nvPr/>
        </p:nvSpPr>
        <p:spPr>
          <a:xfrm rot="0">
            <a:off x="2536873" y="3203102"/>
            <a:ext cx="9525" cy="3892535"/>
          </a:xfrm>
          <a:prstGeom prst="rect">
            <a:avLst/>
          </a:prstGeom>
          <a:solidFill>
            <a:srgbClr val="000000"/>
          </a:solidFill>
        </p:spPr>
      </p:sp>
      <p:sp>
        <p:nvSpPr>
          <p:cNvPr name="AutoShape 7" id="7"/>
          <p:cNvSpPr/>
          <p:nvPr/>
        </p:nvSpPr>
        <p:spPr>
          <a:xfrm rot="0">
            <a:off x="14844908" y="3203102"/>
            <a:ext cx="9525" cy="3892535"/>
          </a:xfrm>
          <a:prstGeom prst="rect">
            <a:avLst/>
          </a:prstGeom>
          <a:solidFill>
            <a:srgbClr val="000000"/>
          </a:solidFill>
        </p:spPr>
      </p:sp>
      <p:sp>
        <p:nvSpPr>
          <p:cNvPr name="TextBox 8" id="8"/>
          <p:cNvSpPr txBox="true"/>
          <p:nvPr/>
        </p:nvSpPr>
        <p:spPr>
          <a:xfrm rot="0">
            <a:off x="3508528" y="4158810"/>
            <a:ext cx="10374250" cy="2119767"/>
          </a:xfrm>
          <a:prstGeom prst="rect">
            <a:avLst/>
          </a:prstGeom>
        </p:spPr>
        <p:txBody>
          <a:bodyPr anchor="t" rtlCol="false" tIns="0" lIns="0" bIns="0" rIns="0">
            <a:spAutoFit/>
          </a:bodyPr>
          <a:lstStyle/>
          <a:p>
            <a:pPr algn="ctr">
              <a:lnSpc>
                <a:spcPts val="4200"/>
              </a:lnSpc>
            </a:pPr>
            <a:r>
              <a:rPr lang="en-US" sz="3500" spc="56">
                <a:solidFill>
                  <a:srgbClr val="000000"/>
                </a:solidFill>
                <a:latin typeface="Anonymous Pro"/>
              </a:rPr>
              <a:t>You will have 15 mins to complete 5 scenarios with your group. Use the skills you just learned to help answer the questions given. </a:t>
            </a:r>
          </a:p>
        </p:txBody>
      </p:sp>
      <p:sp>
        <p:nvSpPr>
          <p:cNvPr name="TextBox 9" id="9"/>
          <p:cNvSpPr txBox="true"/>
          <p:nvPr/>
        </p:nvSpPr>
        <p:spPr>
          <a:xfrm rot="0">
            <a:off x="2937334" y="3470212"/>
            <a:ext cx="2888230" cy="348963"/>
          </a:xfrm>
          <a:prstGeom prst="rect">
            <a:avLst/>
          </a:prstGeom>
        </p:spPr>
        <p:txBody>
          <a:bodyPr anchor="t" rtlCol="false" tIns="0" lIns="0" bIns="0" rIns="0">
            <a:spAutoFit/>
          </a:bodyPr>
          <a:lstStyle/>
          <a:p>
            <a:pPr>
              <a:lnSpc>
                <a:spcPts val="2800"/>
              </a:lnSpc>
            </a:pPr>
            <a:r>
              <a:rPr lang="en-US" sz="2000" spc="240">
                <a:solidFill>
                  <a:srgbClr val="000000"/>
                </a:solidFill>
                <a:latin typeface="Anonymous Pro"/>
              </a:rPr>
              <a:t>Activity Time </a:t>
            </a:r>
          </a:p>
        </p:txBody>
      </p:sp>
      <p:grpSp>
        <p:nvGrpSpPr>
          <p:cNvPr name="Group 10" id="10"/>
          <p:cNvGrpSpPr/>
          <p:nvPr/>
        </p:nvGrpSpPr>
        <p:grpSpPr>
          <a:xfrm rot="0">
            <a:off x="2536873" y="6475740"/>
            <a:ext cx="12317560" cy="638994"/>
            <a:chOff x="0" y="0"/>
            <a:chExt cx="16423413" cy="851991"/>
          </a:xfrm>
        </p:grpSpPr>
        <p:sp>
          <p:nvSpPr>
            <p:cNvPr name="AutoShape 11" id="11"/>
            <p:cNvSpPr/>
            <p:nvPr/>
          </p:nvSpPr>
          <p:spPr>
            <a:xfrm rot="0">
              <a:off x="0" y="0"/>
              <a:ext cx="16423413" cy="851991"/>
            </a:xfrm>
            <a:prstGeom prst="rect">
              <a:avLst/>
            </a:prstGeom>
            <a:solidFill>
              <a:srgbClr val="000000"/>
            </a:solidFill>
          </p:spPr>
        </p:sp>
        <p:sp>
          <p:nvSpPr>
            <p:cNvPr name="TextBox 12" id="12"/>
            <p:cNvSpPr txBox="true"/>
            <p:nvPr/>
          </p:nvSpPr>
          <p:spPr>
            <a:xfrm rot="0">
              <a:off x="3038555" y="219282"/>
              <a:ext cx="10346304" cy="422953"/>
            </a:xfrm>
            <a:prstGeom prst="rect">
              <a:avLst/>
            </a:prstGeom>
          </p:spPr>
          <p:txBody>
            <a:bodyPr anchor="t" rtlCol="false" tIns="0" lIns="0" bIns="0" rIns="0">
              <a:spAutoFit/>
            </a:bodyPr>
            <a:lstStyle/>
            <a:p>
              <a:pPr algn="ctr">
                <a:lnSpc>
                  <a:spcPts val="2394"/>
                </a:lnSpc>
              </a:pPr>
              <a:r>
                <a:rPr lang="en-US" sz="2100" spc="772">
                  <a:solidFill>
                    <a:srgbClr val="CCE8E1"/>
                  </a:solidFill>
                  <a:latin typeface="Anonymous Pro Bold"/>
                </a:rPr>
                <a:t>INSURANCE SCENARIOS</a:t>
              </a:r>
            </a:p>
          </p:txBody>
        </p:sp>
      </p:grpSp>
      <p:grpSp>
        <p:nvGrpSpPr>
          <p:cNvPr name="Group 13" id="13"/>
          <p:cNvGrpSpPr/>
          <p:nvPr/>
        </p:nvGrpSpPr>
        <p:grpSpPr>
          <a:xfrm rot="-5400000">
            <a:off x="13956541" y="3146034"/>
            <a:ext cx="392502" cy="953778"/>
            <a:chOff x="0" y="0"/>
            <a:chExt cx="523336" cy="1271704"/>
          </a:xfrm>
        </p:grpSpPr>
        <p:grpSp>
          <p:nvGrpSpPr>
            <p:cNvPr name="Group 14" id="14"/>
            <p:cNvGrpSpPr>
              <a:grpSpLocks noChangeAspect="true"/>
            </p:cNvGrpSpPr>
            <p:nvPr/>
          </p:nvGrpSpPr>
          <p:grpSpPr>
            <a:xfrm rot="0">
              <a:off x="0" y="748368"/>
              <a:ext cx="523336" cy="523336"/>
              <a:chOff x="0" y="0"/>
              <a:chExt cx="6355080" cy="6355080"/>
            </a:xfrm>
          </p:grpSpPr>
          <p:sp>
            <p:nvSpPr>
              <p:cNvPr name="Freeform 15" id="15"/>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pic>
          <p:nvPicPr>
            <p:cNvPr name="Picture 16" id="1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87223" y="835591"/>
              <a:ext cx="348891" cy="348891"/>
            </a:xfrm>
            <a:prstGeom prst="rect">
              <a:avLst/>
            </a:prstGeom>
          </p:spPr>
        </p:pic>
        <p:grpSp>
          <p:nvGrpSpPr>
            <p:cNvPr name="Group 17" id="17"/>
            <p:cNvGrpSpPr>
              <a:grpSpLocks noChangeAspect="true"/>
            </p:cNvGrpSpPr>
            <p:nvPr/>
          </p:nvGrpSpPr>
          <p:grpSpPr>
            <a:xfrm rot="-10800000">
              <a:off x="0" y="0"/>
              <a:ext cx="523336" cy="523336"/>
              <a:chOff x="0" y="0"/>
              <a:chExt cx="6355080" cy="6355080"/>
            </a:xfrm>
          </p:grpSpPr>
          <p:sp>
            <p:nvSpPr>
              <p:cNvPr name="Freeform 18" id="18"/>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pic>
          <p:nvPicPr>
            <p:cNvPr name="Picture 19" id="19"/>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87223" y="87223"/>
              <a:ext cx="348891" cy="348891"/>
            </a:xfrm>
            <a:prstGeom prst="rect">
              <a:avLst/>
            </a:prstGeom>
          </p:spPr>
        </p:pic>
      </p:grpSp>
      <p:pic>
        <p:nvPicPr>
          <p:cNvPr name="Picture 20" id="20"/>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5825564" y="3592306"/>
            <a:ext cx="344938" cy="152400"/>
          </a:xfrm>
          <a:prstGeom prst="rect">
            <a:avLst/>
          </a:prstGeom>
        </p:spPr>
      </p:pic>
      <p:grpSp>
        <p:nvGrpSpPr>
          <p:cNvPr name="Group 21" id="21"/>
          <p:cNvGrpSpPr/>
          <p:nvPr/>
        </p:nvGrpSpPr>
        <p:grpSpPr>
          <a:xfrm rot="0">
            <a:off x="17610255" y="9290669"/>
            <a:ext cx="152400" cy="609600"/>
            <a:chOff x="0" y="0"/>
            <a:chExt cx="203200" cy="812800"/>
          </a:xfrm>
        </p:grpSpPr>
        <p:grpSp>
          <p:nvGrpSpPr>
            <p:cNvPr name="Group 22" id="22"/>
            <p:cNvGrpSpPr>
              <a:grpSpLocks noChangeAspect="true"/>
            </p:cNvGrpSpPr>
            <p:nvPr/>
          </p:nvGrpSpPr>
          <p:grpSpPr>
            <a:xfrm rot="-10800000">
              <a:off x="0" y="304800"/>
              <a:ext cx="203200" cy="203200"/>
              <a:chOff x="0" y="0"/>
              <a:chExt cx="6355080" cy="6355080"/>
            </a:xfrm>
          </p:grpSpPr>
          <p:sp>
            <p:nvSpPr>
              <p:cNvPr name="Freeform 23" id="23"/>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24" id="24"/>
            <p:cNvGrpSpPr>
              <a:grpSpLocks noChangeAspect="true"/>
            </p:cNvGrpSpPr>
            <p:nvPr/>
          </p:nvGrpSpPr>
          <p:grpSpPr>
            <a:xfrm rot="-10800000">
              <a:off x="0" y="609600"/>
              <a:ext cx="203200" cy="203200"/>
              <a:chOff x="0" y="0"/>
              <a:chExt cx="6355080" cy="6355080"/>
            </a:xfrm>
          </p:grpSpPr>
          <p:sp>
            <p:nvSpPr>
              <p:cNvPr name="Freeform 25" id="25"/>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26" id="26"/>
            <p:cNvGrpSpPr>
              <a:grpSpLocks noChangeAspect="true"/>
            </p:cNvGrpSpPr>
            <p:nvPr/>
          </p:nvGrpSpPr>
          <p:grpSpPr>
            <a:xfrm rot="-10800000">
              <a:off x="0" y="0"/>
              <a:ext cx="203200" cy="203200"/>
              <a:chOff x="0" y="0"/>
              <a:chExt cx="6355080" cy="6355080"/>
            </a:xfrm>
          </p:grpSpPr>
          <p:sp>
            <p:nvSpPr>
              <p:cNvPr name="Freeform 27" id="27"/>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pic>
        <p:nvPicPr>
          <p:cNvPr name="Picture 28" id="28"/>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7442233" y="720564"/>
            <a:ext cx="463046" cy="30813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DAEvkBnyGNk</dc:identifier>
  <dcterms:modified xsi:type="dcterms:W3CDTF">2011-08-01T06:04:30Z</dcterms:modified>
  <cp:revision>1</cp:revision>
  <dc:title>F.Y.I: First Year Insured</dc:title>
</cp:coreProperties>
</file>